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15" r:id="rId4"/>
    <p:sldMasterId id="2147484745" r:id="rId5"/>
  </p:sldMasterIdLst>
  <p:notesMasterIdLst>
    <p:notesMasterId r:id="rId46"/>
  </p:notesMasterIdLst>
  <p:handoutMasterIdLst>
    <p:handoutMasterId r:id="rId47"/>
  </p:handoutMasterIdLst>
  <p:sldIdLst>
    <p:sldId id="265" r:id="rId6"/>
    <p:sldId id="293" r:id="rId7"/>
    <p:sldId id="1720" r:id="rId8"/>
    <p:sldId id="1736" r:id="rId9"/>
    <p:sldId id="1721" r:id="rId10"/>
    <p:sldId id="1725" r:id="rId11"/>
    <p:sldId id="1829" r:id="rId12"/>
    <p:sldId id="1796" r:id="rId13"/>
    <p:sldId id="1807" r:id="rId14"/>
    <p:sldId id="1798" r:id="rId15"/>
    <p:sldId id="1799" r:id="rId16"/>
    <p:sldId id="1800" r:id="rId17"/>
    <p:sldId id="1782" r:id="rId18"/>
    <p:sldId id="1801" r:id="rId19"/>
    <p:sldId id="1802" r:id="rId20"/>
    <p:sldId id="1804" r:id="rId21"/>
    <p:sldId id="1827" r:id="rId22"/>
    <p:sldId id="1763" r:id="rId23"/>
    <p:sldId id="1830" r:id="rId24"/>
    <p:sldId id="1831" r:id="rId25"/>
    <p:sldId id="1765" r:id="rId26"/>
    <p:sldId id="1828" r:id="rId27"/>
    <p:sldId id="1809" r:id="rId28"/>
    <p:sldId id="1810" r:id="rId29"/>
    <p:sldId id="1811" r:id="rId30"/>
    <p:sldId id="1812" r:id="rId31"/>
    <p:sldId id="1813" r:id="rId32"/>
    <p:sldId id="1814" r:id="rId33"/>
    <p:sldId id="1815" r:id="rId34"/>
    <p:sldId id="1816" r:id="rId35"/>
    <p:sldId id="1817" r:id="rId36"/>
    <p:sldId id="1832" r:id="rId37"/>
    <p:sldId id="1818" r:id="rId38"/>
    <p:sldId id="1819" r:id="rId39"/>
    <p:sldId id="1820" r:id="rId40"/>
    <p:sldId id="1821" r:id="rId41"/>
    <p:sldId id="1822" r:id="rId42"/>
    <p:sldId id="1823" r:id="rId43"/>
    <p:sldId id="1824" r:id="rId44"/>
    <p:sldId id="1825"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Wanlambok Nongbet [Chillibreeze]" initials="WN[" lastIdx="2" clrIdx="5">
    <p:extLst>
      <p:ext uri="{19B8F6BF-5375-455C-9EA6-DF929625EA0E}">
        <p15:presenceInfo xmlns:p15="http://schemas.microsoft.com/office/powerpoint/2012/main" userId="S::wanlambok.nongbet@chillibreeze.com::6bf028ea-505a-4797-9fbe-498829f78d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F2F2F2"/>
    <a:srgbClr val="D83B01"/>
    <a:srgbClr val="000000"/>
    <a:srgbClr val="D5EDFF"/>
    <a:srgbClr val="C1C1C1"/>
    <a:srgbClr val="EBEBEB"/>
    <a:srgbClr val="FF8C00"/>
    <a:srgbClr val="FFB900"/>
    <a:srgbClr val="A8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49" autoAdjust="0"/>
    <p:restoredTop sz="78337" autoAdjust="0"/>
  </p:normalViewPr>
  <p:slideViewPr>
    <p:cSldViewPr snapToGrid="0">
      <p:cViewPr varScale="1">
        <p:scale>
          <a:sx n="81" d="100"/>
          <a:sy n="81" d="100"/>
        </p:scale>
        <p:origin x="753" y="54"/>
      </p:cViewPr>
      <p:guideLst/>
    </p:cSldViewPr>
  </p:slideViewPr>
  <p:notesTextViewPr>
    <p:cViewPr>
      <p:scale>
        <a:sx n="3" d="2"/>
        <a:sy n="3" d="2"/>
      </p:scale>
      <p:origin x="0" y="0"/>
    </p:cViewPr>
  </p:notesTextViewPr>
  <p:sorterViewPr>
    <p:cViewPr>
      <p:scale>
        <a:sx n="100" d="100"/>
        <a:sy n="100" d="100"/>
      </p:scale>
      <p:origin x="0" y="-6324"/>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migiusz Suszkiewicz" userId="bc88e653-9b1b-4400-b5dc-421e1966f67f" providerId="ADAL" clId="{8236CE31-6A91-4235-8D5F-1301EC56EA4F}"/>
    <pc:docChg chg="modSld">
      <pc:chgData name="Remigiusz Suszkiewicz" userId="bc88e653-9b1b-4400-b5dc-421e1966f67f" providerId="ADAL" clId="{8236CE31-6A91-4235-8D5F-1301EC56EA4F}" dt="2022-08-25T07:13:58.885" v="41" actId="1035"/>
      <pc:docMkLst>
        <pc:docMk/>
      </pc:docMkLst>
      <pc:sldChg chg="modSp mod">
        <pc:chgData name="Remigiusz Suszkiewicz" userId="bc88e653-9b1b-4400-b5dc-421e1966f67f" providerId="ADAL" clId="{8236CE31-6A91-4235-8D5F-1301EC56EA4F}" dt="2022-08-25T07:12:43.643" v="17" actId="20577"/>
        <pc:sldMkLst>
          <pc:docMk/>
          <pc:sldMk cId="546707467" sldId="1720"/>
        </pc:sldMkLst>
        <pc:spChg chg="mod">
          <ac:chgData name="Remigiusz Suszkiewicz" userId="bc88e653-9b1b-4400-b5dc-421e1966f67f" providerId="ADAL" clId="{8236CE31-6A91-4235-8D5F-1301EC56EA4F}" dt="2022-08-25T07:12:43.643" v="17" actId="20577"/>
          <ac:spMkLst>
            <pc:docMk/>
            <pc:sldMk cId="546707467" sldId="1720"/>
            <ac:spMk id="2" creationId="{00000000-0000-0000-0000-000000000000}"/>
          </ac:spMkLst>
        </pc:spChg>
      </pc:sldChg>
      <pc:sldChg chg="modSp mod">
        <pc:chgData name="Remigiusz Suszkiewicz" userId="bc88e653-9b1b-4400-b5dc-421e1966f67f" providerId="ADAL" clId="{8236CE31-6A91-4235-8D5F-1301EC56EA4F}" dt="2022-08-25T07:13:58.885" v="41" actId="1035"/>
        <pc:sldMkLst>
          <pc:docMk/>
          <pc:sldMk cId="1622630864" sldId="1736"/>
        </pc:sldMkLst>
        <pc:spChg chg="mod">
          <ac:chgData name="Remigiusz Suszkiewicz" userId="bc88e653-9b1b-4400-b5dc-421e1966f67f" providerId="ADAL" clId="{8236CE31-6A91-4235-8D5F-1301EC56EA4F}" dt="2022-08-25T07:13:58.885" v="41" actId="1035"/>
          <ac:spMkLst>
            <pc:docMk/>
            <pc:sldMk cId="1622630864" sldId="1736"/>
            <ac:spMk id="19" creationId="{A0679E4E-205A-4CA5-91D2-D910FDBABC5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8/25/2022 9:12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8/25/2022 9:12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R9eG5uw27Sw"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Iepnko_v0r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yVO9WJl5sc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tAqAtI6K7N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864017" rtl="0" eaLnBrk="1" fontAlgn="auto" latinLnBrk="0" hangingPunct="1">
              <a:lnSpc>
                <a:spcPct val="100000"/>
              </a:lnSpc>
              <a:spcBef>
                <a:spcPts val="0"/>
              </a:spcBef>
              <a:spcAft>
                <a:spcPts val="0"/>
              </a:spcAft>
              <a:buClrTx/>
              <a:buSzTx/>
              <a:buFontTx/>
              <a:buNone/>
              <a:tabLst/>
              <a:defRPr/>
            </a:pPr>
            <a:fld id="{E2832F19-1B95-49D7-8403-1276F3048561}"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864017"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331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52506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Supporting videos for instructor or student use:</a:t>
            </a:r>
          </a:p>
          <a:p>
            <a:endParaRPr lang="de-DE"/>
          </a:p>
          <a:p>
            <a:pPr marL="0" marR="0" lvl="0" indent="0" algn="l" defTabSz="914367" rtl="0" eaLnBrk="1" fontAlgn="auto" latinLnBrk="0" hangingPunct="1">
              <a:lnSpc>
                <a:spcPct val="90000"/>
              </a:lnSpc>
              <a:spcBef>
                <a:spcPts val="0"/>
              </a:spcBef>
              <a:spcAft>
                <a:spcPts val="333"/>
              </a:spcAft>
              <a:buClrTx/>
              <a:buSzTx/>
              <a:buFontTx/>
              <a:buNone/>
              <a:tabLst/>
              <a:defRPr/>
            </a:pPr>
            <a:r>
              <a:rPr lang="de-DE" sz="882" b="0" i="0" kern="1200">
                <a:solidFill>
                  <a:schemeClr val="tx1"/>
                </a:solidFill>
                <a:effectLst/>
                <a:latin typeface="Segoe UI Light" pitchFamily="34" charset="0"/>
                <a:ea typeface="+mn-ea"/>
                <a:cs typeface="+mn-cs"/>
              </a:rPr>
              <a:t>Microsoft Teams Logical Architecture</a:t>
            </a:r>
            <a:endParaRPr lang="de-DE"/>
          </a:p>
          <a:p>
            <a:r>
              <a:rPr lang="de-DE">
                <a:hlinkClick r:id="rId3"/>
              </a:rPr>
              <a:t>https://www.youtube.com/watch?v=R9eG5uw27Sw</a:t>
            </a:r>
            <a:endParaRPr lang="de-DE"/>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8/25/2022 9:12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23974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8/25/2022 9:12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6061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8/25/2022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Foliennummernplatzhalt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522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Supporting videos for instructor or student use:</a:t>
            </a:r>
          </a:p>
          <a:p>
            <a:endParaRPr lang="de-DE"/>
          </a:p>
          <a:p>
            <a:r>
              <a:rPr lang="en-US"/>
              <a:t>Introduction to Phone System in Microsoft Teams</a:t>
            </a:r>
          </a:p>
          <a:p>
            <a:r>
              <a:rPr lang="de-DE">
                <a:hlinkClick r:id="rId3"/>
              </a:rPr>
              <a:t>https://www.youtube.com/watch?v=Iepnko_v0ro</a:t>
            </a:r>
            <a:endParaRPr lang="de-DE"/>
          </a:p>
        </p:txBody>
      </p:sp>
      <p:sp>
        <p:nvSpPr>
          <p:cNvPr id="4" name="Kopfzeilenplatzhalt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8/25/2022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Foliennummernplatzhalt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4805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8/25/2022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85046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8/25/2022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4207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fontAlgn="ctr">
              <a:buNone/>
            </a:pPr>
            <a:r>
              <a:rPr lang="en-US"/>
              <a:t>Global Admin can assign Teams admin roles via following means: </a:t>
            </a:r>
          </a:p>
          <a:p>
            <a:pPr marL="171450" indent="-171450" fontAlgn="ctr">
              <a:buFont typeface="Arial" panose="020B0604020202020204" pitchFamily="34" charset="0"/>
              <a:buChar char="•"/>
            </a:pPr>
            <a:r>
              <a:rPr lang="en-US" sz="1100"/>
              <a:t>M365 admin center</a:t>
            </a:r>
          </a:p>
          <a:p>
            <a:pPr marL="171450" indent="-171450" fontAlgn="ctr">
              <a:buFont typeface="Arial" panose="020B0604020202020204" pitchFamily="34" charset="0"/>
              <a:buChar char="•"/>
            </a:pPr>
            <a:r>
              <a:rPr lang="en-US" sz="1100"/>
              <a:t>Azure portal </a:t>
            </a:r>
          </a:p>
          <a:p>
            <a:pPr marL="171450" indent="-171450" fontAlgn="ctr">
              <a:buFont typeface="Arial" panose="020B0604020202020204" pitchFamily="34" charset="0"/>
              <a:buChar char="•"/>
            </a:pPr>
            <a:r>
              <a:rPr lang="en-US" sz="1100"/>
              <a:t>PowerShell</a:t>
            </a:r>
          </a:p>
          <a:p>
            <a:pPr marL="0" indent="0" fontAlgn="ctr">
              <a:buFont typeface="Arial" panose="020B0604020202020204" pitchFamily="34" charset="0"/>
              <a:buNone/>
            </a:pPr>
            <a:r>
              <a:rPr lang="en-US" sz="110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Teams admin (or Teams service administrator) : </a:t>
            </a:r>
            <a:r>
              <a:rPr lang="en-US" sz="1100" kern="1200">
                <a:effectLst/>
              </a:rPr>
              <a:t>Manages the whole Teams service, manages and creates Office 365 Groups. Can access everything in the Microsoft Teams admin center and associated PowerShell controls.</a:t>
            </a:r>
            <a:endParaRPr lang="en-US" sz="1600"/>
          </a:p>
          <a:p>
            <a:pPr lvl="0"/>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Teams communication admin : </a:t>
            </a:r>
            <a:r>
              <a:rPr lang="en-US" sz="1100" kern="1200">
                <a:effectLst/>
              </a:rPr>
              <a:t>Manages calling and meetings features.</a:t>
            </a:r>
            <a:endParaRPr lang="en-US" sz="1600"/>
          </a:p>
          <a:p>
            <a:pPr lvl="0"/>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Teams communication support engineer : </a:t>
            </a:r>
            <a:r>
              <a:rPr lang="en-US" sz="1100" kern="1200">
                <a:effectLst/>
              </a:rPr>
              <a:t>Troubleshoot communications issues by using advanced tools.</a:t>
            </a:r>
            <a:endParaRPr lang="en-US" sz="1600"/>
          </a:p>
          <a:p>
            <a:pPr lvl="0"/>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Teams communication support specialist : </a:t>
            </a:r>
            <a:r>
              <a:rPr lang="en-US" sz="1100" kern="1200">
                <a:effectLst/>
              </a:rPr>
              <a:t>Troubleshoot communications issues by using basic tools.</a:t>
            </a:r>
          </a:p>
          <a:p>
            <a:endParaRPr lang="en-US" sz="1100"/>
          </a:p>
          <a:p>
            <a:pPr marL="0" indent="0" fontAlgn="ctr">
              <a:buFont typeface="Arial" panose="020B0604020202020204" pitchFamily="34" charset="0"/>
              <a:buNone/>
            </a:pPr>
            <a:endParaRPr lang="en-US" sz="1100"/>
          </a:p>
        </p:txBody>
      </p:sp>
      <p:sp>
        <p:nvSpPr>
          <p:cNvPr id="4" name="Kopfzeilenplatzhalt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8/25/2022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Foliennummernplatzhalt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6719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8/25/2022 9:12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73826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Supporting videos for instructor or student use:</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Security, privacy and compliance in Microsoft Teams</a:t>
            </a:r>
          </a:p>
          <a:p>
            <a:pPr marL="0" marR="0" lvl="0" indent="0" algn="l" defTabSz="914367" rtl="0" eaLnBrk="1" fontAlgn="auto" latinLnBrk="0" hangingPunct="1">
              <a:lnSpc>
                <a:spcPct val="90000"/>
              </a:lnSpc>
              <a:spcBef>
                <a:spcPts val="0"/>
              </a:spcBef>
              <a:spcAft>
                <a:spcPts val="333"/>
              </a:spcAft>
              <a:buClrTx/>
              <a:buSzTx/>
              <a:buFontTx/>
              <a:buNone/>
              <a:tabLst/>
              <a:defRPr/>
            </a:pPr>
            <a:r>
              <a:rPr lang="de-DE">
                <a:hlinkClick r:id="rId3"/>
              </a:rPr>
              <a:t>https://www.youtube.com/watch?v=yVO9WJl5scs</a:t>
            </a:r>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a:solidFill>
                  <a:schemeClr val="tx1"/>
                </a:solidFill>
                <a:effectLst/>
                <a:latin typeface="Segoe UI Light" pitchFamily="34" charset="0"/>
                <a:ea typeface="+mn-ea"/>
                <a:cs typeface="+mn-cs"/>
              </a:rPr>
              <a:t>Microsoft Teams Essentials for IT | Security and Compliance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https://youtu.be/91lHNKVVvQ4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a:solidFill>
                <a:schemeClr val="tx1"/>
              </a:solidFill>
              <a:effectLst/>
              <a:latin typeface="Segoe UI Light" pitchFamily="34" charset="0"/>
              <a:ea typeface="+mn-ea"/>
              <a:cs typeface="+mn-cs"/>
            </a:endParaRPr>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8/25/2022 9:12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07802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8/25/2022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7263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8/25/2022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592922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8/25/2022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420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9FA7F-65BA-457F-83F2-CF235565B675}" type="slidenum">
              <a:rPr lang="en-US" smtClean="0"/>
              <a:t>31</a:t>
            </a:fld>
            <a:endParaRPr lang="en-US"/>
          </a:p>
        </p:txBody>
      </p:sp>
    </p:spTree>
    <p:extLst>
      <p:ext uri="{BB962C8B-B14F-4D97-AF65-F5344CB8AC3E}">
        <p14:creationId xmlns:p14="http://schemas.microsoft.com/office/powerpoint/2010/main" val="4245131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99FA7F-65BA-457F-83F2-CF235565B675}" type="slidenum">
              <a:rPr lang="en-US" smtClean="0"/>
              <a:t>32</a:t>
            </a:fld>
            <a:endParaRPr lang="en-US"/>
          </a:p>
        </p:txBody>
      </p:sp>
    </p:spTree>
    <p:extLst>
      <p:ext uri="{BB962C8B-B14F-4D97-AF65-F5344CB8AC3E}">
        <p14:creationId xmlns:p14="http://schemas.microsoft.com/office/powerpoint/2010/main" val="23647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CDFB8C2-10A2-430A-9A5A-E29E54B73C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8/25/2022 9:12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7690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Teams admin center:</a:t>
            </a:r>
          </a:p>
          <a:p>
            <a:pPr>
              <a:spcAft>
                <a:spcPts val="2400"/>
              </a:spcAft>
            </a:pPr>
            <a:r>
              <a:rPr lang="en-US" sz="1200"/>
              <a:t>Teams admins have one place to do all their work: </a:t>
            </a:r>
            <a:r>
              <a:rPr lang="en-US" sz="1200">
                <a:solidFill>
                  <a:schemeClr val="accent1"/>
                </a:solidFill>
                <a:latin typeface="+mj-lt"/>
              </a:rPr>
              <a:t>https://admin.teams.microsoft.com </a:t>
            </a:r>
          </a:p>
          <a:p>
            <a:pPr>
              <a:spcAft>
                <a:spcPts val="2400"/>
              </a:spcAft>
            </a:pPr>
            <a:r>
              <a:rPr lang="en-US" sz="1200"/>
              <a:t>Powerful &amp; usable website for administrators, thoughtfully designed.</a:t>
            </a:r>
          </a:p>
          <a:p>
            <a:pPr>
              <a:spcAft>
                <a:spcPts val="2400"/>
              </a:spcAft>
            </a:pPr>
            <a:r>
              <a:rPr lang="en-US" sz="1200"/>
              <a:t>Reciprocal capability between website &amp; APIs </a:t>
            </a:r>
            <a:br>
              <a:rPr lang="en-US" sz="1200"/>
            </a:br>
            <a:r>
              <a:rPr lang="en-US" sz="1200"/>
              <a:t>(PowerShell, Graph, etc.)</a:t>
            </a:r>
          </a:p>
          <a:p>
            <a:pPr>
              <a:spcAft>
                <a:spcPts val="2400"/>
              </a:spcAft>
            </a:pPr>
            <a:r>
              <a:rPr lang="en-US" sz="1200"/>
              <a:t>Constantly adding new features</a:t>
            </a:r>
          </a:p>
          <a:p>
            <a:endParaRPr lang="en-US"/>
          </a:p>
        </p:txBody>
      </p:sp>
      <p:sp>
        <p:nvSpPr>
          <p:cNvPr id="4" name="Slide Number Placeholder 3"/>
          <p:cNvSpPr>
            <a:spLocks noGrp="1"/>
          </p:cNvSpPr>
          <p:nvPr>
            <p:ph type="sldNum" sz="quarter" idx="5"/>
          </p:nvPr>
        </p:nvSpPr>
        <p:spPr/>
        <p:txBody>
          <a:bodyPr/>
          <a:lstStyle/>
          <a:p>
            <a:fld id="{5399FA7F-65BA-457F-83F2-CF235565B675}" type="slidenum">
              <a:rPr lang="en-US" smtClean="0"/>
              <a:t>37</a:t>
            </a:fld>
            <a:endParaRPr lang="en-US"/>
          </a:p>
        </p:txBody>
      </p:sp>
    </p:spTree>
    <p:extLst>
      <p:ext uri="{BB962C8B-B14F-4D97-AF65-F5344CB8AC3E}">
        <p14:creationId xmlns:p14="http://schemas.microsoft.com/office/powerpoint/2010/main" val="3910904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8/25/2022 9:12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271706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8/25/2022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39418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8/25/2022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748562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8/25/2022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48562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8/25/2022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41642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8/25/2022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3420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Supporting videos for instructor or student use:</a:t>
            </a:r>
          </a:p>
          <a:p>
            <a:endParaRPr lang="de-DE"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Microsoft Teams: Step-by-step intro for using, enabling and managing the experience</a:t>
            </a:r>
            <a:endParaRPr lang="de-DE" dirty="0"/>
          </a:p>
          <a:p>
            <a:r>
              <a:rPr lang="de-DE" dirty="0">
                <a:hlinkClick r:id="rId3"/>
              </a:rPr>
              <a:t>https://www.youtube.com/watch?v=tAqAtI6K7NY</a:t>
            </a:r>
            <a:endParaRPr lang="de-DE" dirty="0"/>
          </a:p>
          <a:p>
            <a:endParaRPr lang="de-DE" dirty="0"/>
          </a:p>
          <a:p>
            <a:r>
              <a:rPr lang="en-US" sz="882" b="0" i="0" u="none" strike="noStrike" kern="1200" dirty="0">
                <a:solidFill>
                  <a:schemeClr val="tx1"/>
                </a:solidFill>
                <a:effectLst/>
                <a:latin typeface="Segoe UI Light" pitchFamily="34" charset="0"/>
                <a:ea typeface="+mn-ea"/>
                <a:cs typeface="+mn-cs"/>
              </a:rPr>
              <a:t>Microsoft Teams Essentials for IT</a:t>
            </a:r>
          </a:p>
          <a:p>
            <a:r>
              <a:rPr lang="de-DE" dirty="0"/>
              <a:t>https://youtu.be/MfDB7VenWuA</a:t>
            </a:r>
          </a:p>
          <a:p>
            <a:endParaRPr lang="de-DE" dirty="0"/>
          </a:p>
          <a:p>
            <a:r>
              <a:rPr lang="de-DE" dirty="0"/>
              <a:t> </a:t>
            </a:r>
          </a:p>
          <a:p>
            <a:endParaRPr lang="de-DE" dirty="0"/>
          </a:p>
        </p:txBody>
      </p:sp>
      <p:sp>
        <p:nvSpPr>
          <p:cNvPr id="4" name="Kopfzeilenplatzhalter 3"/>
          <p:cNvSpPr>
            <a:spLocks noGrp="1"/>
          </p:cNvSpPr>
          <p:nvPr>
            <p:ph type="hdr" sz="quarter"/>
          </p:nvPr>
        </p:nvSpPr>
        <p:spPr/>
        <p:txBody>
          <a:bodyPr/>
          <a:lstStyle/>
          <a:p>
            <a:endParaRPr lang="en-US"/>
          </a:p>
        </p:txBody>
      </p:sp>
      <p:sp>
        <p:nvSpPr>
          <p:cNvPr id="5" name="Fußzeilenplatzhalt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umsplatzhalter 5"/>
          <p:cNvSpPr>
            <a:spLocks noGrp="1"/>
          </p:cNvSpPr>
          <p:nvPr>
            <p:ph type="dt" idx="1"/>
          </p:nvPr>
        </p:nvSpPr>
        <p:spPr/>
        <p:txBody>
          <a:bodyPr/>
          <a:lstStyle/>
          <a:p>
            <a:fld id="{386CE63F-9E7F-4C04-9D0D-FCA25A8E9E86}" type="datetime8">
              <a:rPr lang="en-US" smtClean="0"/>
              <a:t>8/25/2022 9:12 AM</a:t>
            </a:fld>
            <a:endParaRPr lang="en-US"/>
          </a:p>
        </p:txBody>
      </p:sp>
      <p:sp>
        <p:nvSpPr>
          <p:cNvPr id="7" name="Foliennummernplatzhalt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69406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6379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8/25/2022 9:12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04020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39685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Master" Target="../slideMasters/slideMaster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303909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4780103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79437" y="2850932"/>
            <a:ext cx="2253723" cy="1292662"/>
          </a:xfrm>
        </p:spPr>
        <p:txBody>
          <a:bodyPr anchor="ct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31109627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0273355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507446"/>
            <a:ext cx="11239464" cy="553998"/>
          </a:xfrm>
        </p:spPr>
        <p:txBody>
          <a:bodyPr/>
          <a:lstStyle>
            <a:lvl1pPr>
              <a:defRPr sz="3600">
                <a:solidFill>
                  <a:srgbClr val="000000"/>
                </a:solidFill>
              </a:defRPr>
            </a:lvl1pPr>
          </a:lstStyle>
          <a:p>
            <a:r>
              <a:rPr lang="en-US"/>
              <a:t>Click to edit Master title style</a:t>
            </a:r>
          </a:p>
        </p:txBody>
      </p:sp>
    </p:spTree>
    <p:extLst>
      <p:ext uri="{BB962C8B-B14F-4D97-AF65-F5344CB8AC3E}">
        <p14:creationId xmlns:p14="http://schemas.microsoft.com/office/powerpoint/2010/main" val="3265318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93731"/>
            <a:ext cx="5618874" cy="379824"/>
          </a:xfrm>
        </p:spPr>
        <p:txBody>
          <a:bodyPr tIns="64008"/>
          <a:lstStyle>
            <a:lvl1pPr>
              <a:defRPr sz="204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18127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317099"/>
            <a:ext cx="4245437" cy="878930"/>
          </a:xfrm>
        </p:spPr>
        <p:txBody>
          <a:bodyPr wrap="square" rIns="0" anchor="b">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51123"/>
          </a:xfrm>
        </p:spPr>
        <p:txBody>
          <a:bodyPr/>
          <a:lstStyle>
            <a:lvl1pPr marL="0" indent="0">
              <a:buNone/>
              <a:defRPr sz="1632">
                <a:solidFill>
                  <a:srgbClr val="000000"/>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6737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057798"/>
            <a:ext cx="4245437" cy="878930"/>
          </a:xfrm>
        </p:spPr>
        <p:txBody>
          <a:bodyPr wrap="square" rIns="0" anchor="ctr" anchorCtr="0">
            <a:spAutoFit/>
          </a:bodyPr>
          <a:lstStyle>
            <a:lvl1pPr>
              <a:lnSpc>
                <a:spcPct val="100000"/>
              </a:lnSpc>
              <a:defRPr sz="2856" b="0" spc="-50"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0313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8009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0486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5495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Tree>
    <p:extLst>
      <p:ext uri="{BB962C8B-B14F-4D97-AF65-F5344CB8AC3E}">
        <p14:creationId xmlns:p14="http://schemas.microsoft.com/office/powerpoint/2010/main" val="638727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7034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6243"/>
            <a:ext cx="112600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247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718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7329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241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600059" y="507446"/>
            <a:ext cx="11239464" cy="439465"/>
          </a:xfrm>
        </p:spPr>
        <p:txBody>
          <a:bodyPr/>
          <a:lstStyle>
            <a:lvl1pPr>
              <a:defRPr sz="2856"/>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95915" y="6584990"/>
            <a:ext cx="11246266" cy="110001"/>
          </a:xfrm>
          <a:prstGeom prst="rect">
            <a:avLst/>
          </a:prstGeom>
        </p:spPr>
        <p:txBody>
          <a:bodyPr/>
          <a:lstStyle>
            <a:lvl1pPr>
              <a:defRPr sz="816">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94029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784C1-0B47-463C-946E-83D417F67FBE}"/>
              </a:ext>
            </a:extLst>
          </p:cNvPr>
          <p:cNvSpPr>
            <a:spLocks noGrp="1"/>
          </p:cNvSpPr>
          <p:nvPr>
            <p:ph type="title"/>
          </p:nvPr>
        </p:nvSpPr>
        <p:spPr>
          <a:xfrm>
            <a:off x="586342" y="-601583"/>
            <a:ext cx="11239464" cy="439465"/>
          </a:xfrm>
        </p:spPr>
        <p:txBody>
          <a:bodyPr/>
          <a:lstStyle>
            <a:lvl1pPr>
              <a:defRPr sz="2800">
                <a:solidFill>
                  <a:schemeClr val="tx1"/>
                </a:solidFill>
              </a:defRPr>
            </a:lvl1pPr>
          </a:lstStyle>
          <a:p>
            <a:r>
              <a:rPr lang="en-US"/>
              <a:t>Click to edit Master title style</a:t>
            </a:r>
            <a:endParaRPr lang="en-IN"/>
          </a:p>
        </p:txBody>
      </p:sp>
      <p:pic>
        <p:nvPicPr>
          <p:cNvPr id="4" name="MS logo gray - EMF" descr="Microsoft 365 logo">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7"/>
          </a:xfrm>
          <a:prstGeom prst="rect">
            <a:avLst/>
          </a:prstGeom>
        </p:spPr>
      </p:pic>
      <p:sp>
        <p:nvSpPr>
          <p:cNvPr id="2" name="Text Box 3"/>
          <p:cNvSpPr txBox="1">
            <a:spLocks noChangeArrowheads="1"/>
          </p:cNvSpPr>
          <p:nvPr userDrawn="1"/>
        </p:nvSpPr>
        <p:spPr bwMode="blackWhite">
          <a:xfrm>
            <a:off x="595914" y="6286116"/>
            <a:ext cx="4572000"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631255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600059" y="521161"/>
            <a:ext cx="11239464" cy="439465"/>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72133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1" y="3317212"/>
            <a:ext cx="9193594" cy="3600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991404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32737" y="2172837"/>
            <a:ext cx="10571004" cy="1499290"/>
          </a:xfrm>
        </p:spPr>
        <p:txBody>
          <a:bodyPr/>
          <a:lstStyle/>
          <a:p>
            <a:r>
              <a:rPr lang="de-DE"/>
              <a:t>Mastertitelformat bearbeiten</a:t>
            </a:r>
          </a:p>
        </p:txBody>
      </p:sp>
      <p:sp>
        <p:nvSpPr>
          <p:cNvPr id="3" name="Untertitel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466292" indent="0" algn="ctr">
              <a:buNone/>
              <a:defRPr>
                <a:solidFill>
                  <a:schemeClr val="tx1">
                    <a:tint val="75000"/>
                  </a:schemeClr>
                </a:solidFill>
              </a:defRPr>
            </a:lvl2pPr>
            <a:lvl3pPr marL="932585" indent="0" algn="ctr">
              <a:buNone/>
              <a:defRPr>
                <a:solidFill>
                  <a:schemeClr val="tx1">
                    <a:tint val="75000"/>
                  </a:schemeClr>
                </a:solidFill>
              </a:defRPr>
            </a:lvl3pPr>
            <a:lvl4pPr marL="1398878" indent="0" algn="ctr">
              <a:buNone/>
              <a:defRPr>
                <a:solidFill>
                  <a:schemeClr val="tx1">
                    <a:tint val="75000"/>
                  </a:schemeClr>
                </a:solidFill>
              </a:defRPr>
            </a:lvl4pPr>
            <a:lvl5pPr marL="1865170" indent="0" algn="ctr">
              <a:buNone/>
              <a:defRPr>
                <a:solidFill>
                  <a:schemeClr val="tx1">
                    <a:tint val="75000"/>
                  </a:schemeClr>
                </a:solidFill>
              </a:defRPr>
            </a:lvl5pPr>
            <a:lvl6pPr marL="2331462" indent="0" algn="ctr">
              <a:buNone/>
              <a:defRPr>
                <a:solidFill>
                  <a:schemeClr val="tx1">
                    <a:tint val="75000"/>
                  </a:schemeClr>
                </a:solidFill>
              </a:defRPr>
            </a:lvl6pPr>
            <a:lvl7pPr marL="2797756" indent="0" algn="ctr">
              <a:buNone/>
              <a:defRPr>
                <a:solidFill>
                  <a:schemeClr val="tx1">
                    <a:tint val="75000"/>
                  </a:schemeClr>
                </a:solidFill>
              </a:defRPr>
            </a:lvl7pPr>
            <a:lvl8pPr marL="3264048" indent="0" algn="ctr">
              <a:buNone/>
              <a:defRPr>
                <a:solidFill>
                  <a:schemeClr val="tx1">
                    <a:tint val="75000"/>
                  </a:schemeClr>
                </a:solidFill>
              </a:defRPr>
            </a:lvl8pPr>
            <a:lvl9pPr marL="3730340" indent="0" algn="ctr">
              <a:buNone/>
              <a:defRPr>
                <a:solidFill>
                  <a:schemeClr val="tx1">
                    <a:tint val="75000"/>
                  </a:schemeClr>
                </a:solidFill>
              </a:defRPr>
            </a:lvl9pPr>
          </a:lstStyle>
          <a:p>
            <a:r>
              <a:rPr lang="de-DE"/>
              <a:t>Master-Untertitelformat bearbeiten</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130995565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595915" y="2988571"/>
            <a:ext cx="9327356" cy="615553"/>
          </a:xfrm>
          <a:noFill/>
        </p:spPr>
        <p:txBody>
          <a:bodyPr lIns="0" tIns="0" rIns="0" bIns="0" anchor="b" anchorCtr="0">
            <a:spAutoFit/>
          </a:bodyPr>
          <a:lstStyle>
            <a:lvl1pPr>
              <a:defRPr sz="4000" spc="-51" baseline="0">
                <a:solidFill>
                  <a:srgbClr val="000000"/>
                </a:solidFill>
                <a:latin typeface="+mj-lt"/>
                <a:cs typeface="Segoe UI" panose="020B0502040204020203" pitchFamily="34" charset="0"/>
              </a:defRPr>
            </a:lvl1pPr>
          </a:lstStyle>
          <a:p>
            <a:endParaRPr lang="en-US"/>
          </a:p>
        </p:txBody>
      </p:sp>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262010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35893" y="36056"/>
            <a:ext cx="8814228" cy="817313"/>
          </a:xfrm>
        </p:spPr>
        <p:txBody>
          <a:bodyPr>
            <a:normAutofit/>
          </a:bodyPr>
          <a:lstStyle>
            <a:lvl1pPr algn="l">
              <a:defRPr sz="2856"/>
            </a:lvl1pPr>
          </a:lstStyle>
          <a:p>
            <a:r>
              <a:rPr lang="de-DE"/>
              <a:t>Mastertitelformat bearbeiten</a:t>
            </a:r>
            <a:endParaRPr lang="de-DE" dirty="0"/>
          </a:p>
        </p:txBody>
      </p:sp>
      <p:sp>
        <p:nvSpPr>
          <p:cNvPr id="3" name="Inhaltsplatzhalter 2"/>
          <p:cNvSpPr>
            <a:spLocks noGrp="1"/>
          </p:cNvSpPr>
          <p:nvPr>
            <p:ph idx="1"/>
          </p:nvPr>
        </p:nvSpPr>
        <p:spPr>
          <a:xfrm>
            <a:off x="621825" y="1294018"/>
            <a:ext cx="11192828" cy="49541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D1A97756-3DDB-4F3D-B33E-10274DF5538E}" type="slidenum">
              <a:rPr lang="de-DE" smtClean="0"/>
              <a:t>‹Nr.›</a:t>
            </a:fld>
            <a:endParaRPr lang="de-DE"/>
          </a:p>
        </p:txBody>
      </p:sp>
    </p:spTree>
    <p:extLst>
      <p:ext uri="{BB962C8B-B14F-4D97-AF65-F5344CB8AC3E}">
        <p14:creationId xmlns:p14="http://schemas.microsoft.com/office/powerpoint/2010/main" val="380657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82396" y="4494633"/>
            <a:ext cx="10571004" cy="1389190"/>
          </a:xfrm>
        </p:spPr>
        <p:txBody>
          <a:bodyPr anchor="t"/>
          <a:lstStyle>
            <a:lvl1pPr algn="l">
              <a:defRPr sz="4080" b="1" cap="all"/>
            </a:lvl1pPr>
          </a:lstStyle>
          <a:p>
            <a:r>
              <a:rPr lang="de-DE"/>
              <a:t>Mastertitelformat bearbeiten</a:t>
            </a:r>
          </a:p>
        </p:txBody>
      </p:sp>
      <p:sp>
        <p:nvSpPr>
          <p:cNvPr id="3" name="Textplatzhalter 2"/>
          <p:cNvSpPr>
            <a:spLocks noGrp="1"/>
          </p:cNvSpPr>
          <p:nvPr>
            <p:ph type="body" idx="1"/>
          </p:nvPr>
        </p:nvSpPr>
        <p:spPr>
          <a:xfrm>
            <a:off x="982396" y="2964579"/>
            <a:ext cx="10571004" cy="1530052"/>
          </a:xfrm>
        </p:spPr>
        <p:txBody>
          <a:bodyPr anchor="b"/>
          <a:lstStyle>
            <a:lvl1pPr marL="0" indent="0">
              <a:buNone/>
              <a:defRPr sz="2040">
                <a:solidFill>
                  <a:schemeClr val="tx1">
                    <a:tint val="75000"/>
                  </a:schemeClr>
                </a:solidFill>
              </a:defRPr>
            </a:lvl1pPr>
            <a:lvl2pPr marL="466292" indent="0">
              <a:buNone/>
              <a:defRPr sz="1836">
                <a:solidFill>
                  <a:schemeClr val="tx1">
                    <a:tint val="75000"/>
                  </a:schemeClr>
                </a:solidFill>
              </a:defRPr>
            </a:lvl2pPr>
            <a:lvl3pPr marL="932585" indent="0">
              <a:buNone/>
              <a:defRPr sz="1632">
                <a:solidFill>
                  <a:schemeClr val="tx1">
                    <a:tint val="75000"/>
                  </a:schemeClr>
                </a:solidFill>
              </a:defRPr>
            </a:lvl3pPr>
            <a:lvl4pPr marL="1398878" indent="0">
              <a:buNone/>
              <a:defRPr sz="1428">
                <a:solidFill>
                  <a:schemeClr val="tx1">
                    <a:tint val="75000"/>
                  </a:schemeClr>
                </a:solidFill>
              </a:defRPr>
            </a:lvl4pPr>
            <a:lvl5pPr marL="1865170" indent="0">
              <a:buNone/>
              <a:defRPr sz="1428">
                <a:solidFill>
                  <a:schemeClr val="tx1">
                    <a:tint val="75000"/>
                  </a:schemeClr>
                </a:solidFill>
              </a:defRPr>
            </a:lvl5pPr>
            <a:lvl6pPr marL="2331462" indent="0">
              <a:buNone/>
              <a:defRPr sz="1428">
                <a:solidFill>
                  <a:schemeClr val="tx1">
                    <a:tint val="75000"/>
                  </a:schemeClr>
                </a:solidFill>
              </a:defRPr>
            </a:lvl6pPr>
            <a:lvl7pPr marL="2797756" indent="0">
              <a:buNone/>
              <a:defRPr sz="1428">
                <a:solidFill>
                  <a:schemeClr val="tx1">
                    <a:tint val="75000"/>
                  </a:schemeClr>
                </a:solidFill>
              </a:defRPr>
            </a:lvl7pPr>
            <a:lvl8pPr marL="3264048" indent="0">
              <a:buNone/>
              <a:defRPr sz="1428">
                <a:solidFill>
                  <a:schemeClr val="tx1">
                    <a:tint val="75000"/>
                  </a:schemeClr>
                </a:solidFill>
              </a:defRPr>
            </a:lvl8pPr>
            <a:lvl9pPr marL="3730340" indent="0">
              <a:buNone/>
              <a:defRPr sz="1428">
                <a:solidFill>
                  <a:schemeClr val="tx1">
                    <a:tint val="75000"/>
                  </a:schemeClr>
                </a:solidFill>
              </a:defRPr>
            </a:lvl9pPr>
          </a:lstStyle>
          <a:p>
            <a:pPr lvl="0"/>
            <a:r>
              <a:rPr lang="de-DE"/>
              <a:t>Mastertextformat bearbeiten</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1307876455"/>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1824" y="1220579"/>
            <a:ext cx="5492776" cy="502754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321875" y="1220579"/>
            <a:ext cx="5492776" cy="502754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Foliennummernplatzhalter 6"/>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2" name="Titel 1">
            <a:extLst>
              <a:ext uri="{FF2B5EF4-FFF2-40B4-BE49-F238E27FC236}">
                <a16:creationId xmlns:a16="http://schemas.microsoft.com/office/drawing/2014/main" id="{287D2616-EF85-43D8-B293-4B3A68D2C645}"/>
              </a:ext>
            </a:extLst>
          </p:cNvPr>
          <p:cNvSpPr>
            <a:spLocks noGrp="1"/>
          </p:cNvSpPr>
          <p:nvPr>
            <p:ph type="title"/>
          </p:nvPr>
        </p:nvSpPr>
        <p:spPr>
          <a:xfrm>
            <a:off x="621825" y="45494"/>
            <a:ext cx="11192828" cy="873851"/>
          </a:xfrm>
        </p:spPr>
        <p:txBody>
          <a:bodyPr>
            <a:normAutofit/>
          </a:bodyPr>
          <a:lstStyle>
            <a:lvl1pPr algn="l">
              <a:defRPr sz="2856"/>
            </a:lvl1pPr>
          </a:lstStyle>
          <a:p>
            <a:r>
              <a:rPr lang="de-DE"/>
              <a:t>Mastertitelformat bearbeiten</a:t>
            </a:r>
          </a:p>
        </p:txBody>
      </p:sp>
    </p:spTree>
    <p:extLst>
      <p:ext uri="{BB962C8B-B14F-4D97-AF65-F5344CB8AC3E}">
        <p14:creationId xmlns:p14="http://schemas.microsoft.com/office/powerpoint/2010/main" val="3040666138"/>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635893" y="1294019"/>
            <a:ext cx="5494936" cy="432174"/>
          </a:xfrm>
        </p:spPr>
        <p:txBody>
          <a:bodyPr anchor="b"/>
          <a:lstStyle>
            <a:lvl1pPr marL="0" indent="0">
              <a:buNone/>
              <a:defRPr sz="2448" b="1"/>
            </a:lvl1pPr>
            <a:lvl2pPr marL="466292" indent="0">
              <a:buNone/>
              <a:defRPr sz="2040" b="1"/>
            </a:lvl2pPr>
            <a:lvl3pPr marL="932585" indent="0">
              <a:buNone/>
              <a:defRPr sz="1836" b="1"/>
            </a:lvl3pPr>
            <a:lvl4pPr marL="1398878" indent="0">
              <a:buNone/>
              <a:defRPr sz="1632" b="1"/>
            </a:lvl4pPr>
            <a:lvl5pPr marL="1865170" indent="0">
              <a:buNone/>
              <a:defRPr sz="1632" b="1"/>
            </a:lvl5pPr>
            <a:lvl6pPr marL="2331462" indent="0">
              <a:buNone/>
              <a:defRPr sz="1632" b="1"/>
            </a:lvl6pPr>
            <a:lvl7pPr marL="2797756" indent="0">
              <a:buNone/>
              <a:defRPr sz="1632" b="1"/>
            </a:lvl7pPr>
            <a:lvl8pPr marL="3264048" indent="0">
              <a:buNone/>
              <a:defRPr sz="1632" b="1"/>
            </a:lvl8pPr>
            <a:lvl9pPr marL="3730340" indent="0">
              <a:buNone/>
              <a:defRPr sz="1632" b="1"/>
            </a:lvl9pPr>
          </a:lstStyle>
          <a:p>
            <a:pPr lvl="0"/>
            <a:r>
              <a:rPr lang="de-DE"/>
              <a:t>Mastertextformat bearbeiten</a:t>
            </a:r>
          </a:p>
        </p:txBody>
      </p:sp>
      <p:sp>
        <p:nvSpPr>
          <p:cNvPr id="4" name="Inhaltsplatzhalter 3"/>
          <p:cNvSpPr>
            <a:spLocks noGrp="1"/>
          </p:cNvSpPr>
          <p:nvPr>
            <p:ph sz="half" idx="2"/>
          </p:nvPr>
        </p:nvSpPr>
        <p:spPr>
          <a:xfrm>
            <a:off x="635893" y="1881551"/>
            <a:ext cx="5494936" cy="3485271"/>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316177" y="1294019"/>
            <a:ext cx="5497094" cy="432174"/>
          </a:xfrm>
        </p:spPr>
        <p:txBody>
          <a:bodyPr anchor="b"/>
          <a:lstStyle>
            <a:lvl1pPr marL="0" indent="0">
              <a:buNone/>
              <a:defRPr sz="2448" b="1"/>
            </a:lvl1pPr>
            <a:lvl2pPr marL="466292" indent="0">
              <a:buNone/>
              <a:defRPr sz="2040" b="1"/>
            </a:lvl2pPr>
            <a:lvl3pPr marL="932585" indent="0">
              <a:buNone/>
              <a:defRPr sz="1836" b="1"/>
            </a:lvl3pPr>
            <a:lvl4pPr marL="1398878" indent="0">
              <a:buNone/>
              <a:defRPr sz="1632" b="1"/>
            </a:lvl4pPr>
            <a:lvl5pPr marL="1865170" indent="0">
              <a:buNone/>
              <a:defRPr sz="1632" b="1"/>
            </a:lvl5pPr>
            <a:lvl6pPr marL="2331462" indent="0">
              <a:buNone/>
              <a:defRPr sz="1632" b="1"/>
            </a:lvl6pPr>
            <a:lvl7pPr marL="2797756" indent="0">
              <a:buNone/>
              <a:defRPr sz="1632" b="1"/>
            </a:lvl7pPr>
            <a:lvl8pPr marL="3264048" indent="0">
              <a:buNone/>
              <a:defRPr sz="1632" b="1"/>
            </a:lvl8pPr>
            <a:lvl9pPr marL="3730340" indent="0">
              <a:buNone/>
              <a:defRPr sz="1632" b="1"/>
            </a:lvl9pPr>
          </a:lstStyle>
          <a:p>
            <a:pPr lvl="0"/>
            <a:r>
              <a:rPr lang="de-DE"/>
              <a:t>Mastertextformat bearbeiten</a:t>
            </a:r>
          </a:p>
        </p:txBody>
      </p:sp>
      <p:sp>
        <p:nvSpPr>
          <p:cNvPr id="6" name="Inhaltsplatzhalter 5"/>
          <p:cNvSpPr>
            <a:spLocks noGrp="1"/>
          </p:cNvSpPr>
          <p:nvPr>
            <p:ph sz="quarter" idx="4"/>
          </p:nvPr>
        </p:nvSpPr>
        <p:spPr>
          <a:xfrm>
            <a:off x="6316177" y="1881551"/>
            <a:ext cx="5497094" cy="3485271"/>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Foliennummernplatzhalter 8"/>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8" name="Titel 1"/>
          <p:cNvSpPr txBox="1">
            <a:spLocks/>
          </p:cNvSpPr>
          <p:nvPr/>
        </p:nvSpPr>
        <p:spPr>
          <a:xfrm>
            <a:off x="635893" y="36056"/>
            <a:ext cx="8814228"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2321271593"/>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4" name="Titel 1"/>
          <p:cNvSpPr txBox="1">
            <a:spLocks/>
          </p:cNvSpPr>
          <p:nvPr/>
        </p:nvSpPr>
        <p:spPr>
          <a:xfrm>
            <a:off x="440023" y="36056"/>
            <a:ext cx="9010101"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3687641811"/>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F80958B9-C7C7-4D93-BE6D-98C3AAC6D585}" type="slidenum">
              <a:rPr lang="de-DE" smtClean="0"/>
              <a:t>‹Nr.›</a:t>
            </a:fld>
            <a:endParaRPr lang="de-DE"/>
          </a:p>
        </p:txBody>
      </p:sp>
    </p:spTree>
    <p:extLst>
      <p:ext uri="{BB962C8B-B14F-4D97-AF65-F5344CB8AC3E}">
        <p14:creationId xmlns:p14="http://schemas.microsoft.com/office/powerpoint/2010/main" val="36633232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5894" y="1220576"/>
            <a:ext cx="4091515" cy="1185183"/>
          </a:xfrm>
        </p:spPr>
        <p:txBody>
          <a:bodyPr anchor="b"/>
          <a:lstStyle>
            <a:lvl1pPr algn="l">
              <a:defRPr sz="2040" b="1"/>
            </a:lvl1pPr>
          </a:lstStyle>
          <a:p>
            <a:r>
              <a:rPr lang="de-DE"/>
              <a:t>Mastertitelformat bearbeiten</a:t>
            </a:r>
          </a:p>
        </p:txBody>
      </p:sp>
      <p:sp>
        <p:nvSpPr>
          <p:cNvPr id="3" name="Inhaltsplatzhalter 2"/>
          <p:cNvSpPr>
            <a:spLocks noGrp="1"/>
          </p:cNvSpPr>
          <p:nvPr>
            <p:ph idx="1"/>
          </p:nvPr>
        </p:nvSpPr>
        <p:spPr>
          <a:xfrm>
            <a:off x="4862318" y="1220579"/>
            <a:ext cx="6952335" cy="5027543"/>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p:cNvSpPr>
            <a:spLocks noGrp="1"/>
          </p:cNvSpPr>
          <p:nvPr>
            <p:ph type="body" sz="half" idx="2"/>
          </p:nvPr>
        </p:nvSpPr>
        <p:spPr>
          <a:xfrm>
            <a:off x="621825" y="2395643"/>
            <a:ext cx="4091515" cy="3852479"/>
          </a:xfrm>
        </p:spPr>
        <p:txBody>
          <a:bodyPr/>
          <a:lstStyle>
            <a:lvl1pPr marL="0" indent="0">
              <a:buNone/>
              <a:defRPr sz="1428"/>
            </a:lvl1pPr>
            <a:lvl2pPr marL="466292" indent="0">
              <a:buNone/>
              <a:defRPr sz="1224"/>
            </a:lvl2pPr>
            <a:lvl3pPr marL="932585" indent="0">
              <a:buNone/>
              <a:defRPr sz="1020"/>
            </a:lvl3pPr>
            <a:lvl4pPr marL="1398878" indent="0">
              <a:buNone/>
              <a:defRPr sz="918"/>
            </a:lvl4pPr>
            <a:lvl5pPr marL="1865170" indent="0">
              <a:buNone/>
              <a:defRPr sz="918"/>
            </a:lvl5pPr>
            <a:lvl6pPr marL="2331462" indent="0">
              <a:buNone/>
              <a:defRPr sz="918"/>
            </a:lvl6pPr>
            <a:lvl7pPr marL="2797756" indent="0">
              <a:buNone/>
              <a:defRPr sz="918"/>
            </a:lvl7pPr>
            <a:lvl8pPr marL="3264048" indent="0">
              <a:buNone/>
              <a:defRPr sz="918"/>
            </a:lvl8pPr>
            <a:lvl9pPr marL="3730340" indent="0">
              <a:buNone/>
              <a:defRPr sz="918"/>
            </a:lvl9pPr>
          </a:lstStyle>
          <a:p>
            <a:pPr lvl="0"/>
            <a:r>
              <a:rPr lang="de-DE"/>
              <a:t>Mastertextformat bearbeiten</a:t>
            </a:r>
          </a:p>
        </p:txBody>
      </p:sp>
      <p:sp>
        <p:nvSpPr>
          <p:cNvPr id="7" name="Foliennummernplatzhalter 6"/>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6" name="Titel 1"/>
          <p:cNvSpPr txBox="1">
            <a:spLocks/>
          </p:cNvSpPr>
          <p:nvPr/>
        </p:nvSpPr>
        <p:spPr>
          <a:xfrm>
            <a:off x="635893" y="36056"/>
            <a:ext cx="8814228"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2786667993"/>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37637" y="4896168"/>
            <a:ext cx="7461885" cy="578020"/>
          </a:xfrm>
        </p:spPr>
        <p:txBody>
          <a:bodyPr anchor="b"/>
          <a:lstStyle>
            <a:lvl1pPr algn="l">
              <a:defRPr sz="2040" b="1"/>
            </a:lvl1pPr>
          </a:lstStyle>
          <a:p>
            <a:r>
              <a:rPr lang="de-DE"/>
              <a:t>Mastertitelformat bearbeiten</a:t>
            </a:r>
          </a:p>
        </p:txBody>
      </p:sp>
      <p:sp>
        <p:nvSpPr>
          <p:cNvPr id="3" name="Bildplatzhalter 2"/>
          <p:cNvSpPr>
            <a:spLocks noGrp="1"/>
          </p:cNvSpPr>
          <p:nvPr>
            <p:ph type="pic" idx="1"/>
          </p:nvPr>
        </p:nvSpPr>
        <p:spPr>
          <a:xfrm>
            <a:off x="2437637" y="1294018"/>
            <a:ext cx="7461885" cy="3527671"/>
          </a:xfrm>
        </p:spPr>
        <p:txBody>
          <a:bodyPr/>
          <a:lstStyle>
            <a:lvl1pPr marL="0" indent="0">
              <a:buNone/>
              <a:defRPr sz="3264"/>
            </a:lvl1pPr>
            <a:lvl2pPr marL="466292" indent="0">
              <a:buNone/>
              <a:defRPr sz="2856"/>
            </a:lvl2pPr>
            <a:lvl3pPr marL="932585" indent="0">
              <a:buNone/>
              <a:defRPr sz="2448"/>
            </a:lvl3pPr>
            <a:lvl4pPr marL="1398878" indent="0">
              <a:buNone/>
              <a:defRPr sz="2040"/>
            </a:lvl4pPr>
            <a:lvl5pPr marL="1865170" indent="0">
              <a:buNone/>
              <a:defRPr sz="2040"/>
            </a:lvl5pPr>
            <a:lvl6pPr marL="2331462" indent="0">
              <a:buNone/>
              <a:defRPr sz="2040"/>
            </a:lvl6pPr>
            <a:lvl7pPr marL="2797756" indent="0">
              <a:buNone/>
              <a:defRPr sz="2040"/>
            </a:lvl7pPr>
            <a:lvl8pPr marL="3264048" indent="0">
              <a:buNone/>
              <a:defRPr sz="2040"/>
            </a:lvl8pPr>
            <a:lvl9pPr marL="3730340" indent="0">
              <a:buNone/>
              <a:defRPr sz="2040"/>
            </a:lvl9pPr>
          </a:lstStyle>
          <a:p>
            <a:r>
              <a:rPr lang="de-DE"/>
              <a:t>Bild durch Klicken auf Symbol hinzufügen</a:t>
            </a:r>
          </a:p>
        </p:txBody>
      </p:sp>
      <p:sp>
        <p:nvSpPr>
          <p:cNvPr id="4" name="Textplatzhalter 3"/>
          <p:cNvSpPr>
            <a:spLocks noGrp="1"/>
          </p:cNvSpPr>
          <p:nvPr>
            <p:ph type="body" sz="half" idx="2"/>
          </p:nvPr>
        </p:nvSpPr>
        <p:spPr>
          <a:xfrm>
            <a:off x="2437637" y="5474188"/>
            <a:ext cx="7461885" cy="820885"/>
          </a:xfrm>
        </p:spPr>
        <p:txBody>
          <a:bodyPr/>
          <a:lstStyle>
            <a:lvl1pPr marL="0" indent="0">
              <a:buNone/>
              <a:defRPr sz="1428"/>
            </a:lvl1pPr>
            <a:lvl2pPr marL="466292" indent="0">
              <a:buNone/>
              <a:defRPr sz="1224"/>
            </a:lvl2pPr>
            <a:lvl3pPr marL="932585" indent="0">
              <a:buNone/>
              <a:defRPr sz="1020"/>
            </a:lvl3pPr>
            <a:lvl4pPr marL="1398878" indent="0">
              <a:buNone/>
              <a:defRPr sz="918"/>
            </a:lvl4pPr>
            <a:lvl5pPr marL="1865170" indent="0">
              <a:buNone/>
              <a:defRPr sz="918"/>
            </a:lvl5pPr>
            <a:lvl6pPr marL="2331462" indent="0">
              <a:buNone/>
              <a:defRPr sz="918"/>
            </a:lvl6pPr>
            <a:lvl7pPr marL="2797756" indent="0">
              <a:buNone/>
              <a:defRPr sz="918"/>
            </a:lvl7pPr>
            <a:lvl8pPr marL="3264048" indent="0">
              <a:buNone/>
              <a:defRPr sz="918"/>
            </a:lvl8pPr>
            <a:lvl9pPr marL="3730340" indent="0">
              <a:buNone/>
              <a:defRPr sz="918"/>
            </a:lvl9pPr>
          </a:lstStyle>
          <a:p>
            <a:pPr lvl="0"/>
            <a:r>
              <a:rPr lang="de-DE"/>
              <a:t>Mastertextformat bearbeiten</a:t>
            </a:r>
          </a:p>
        </p:txBody>
      </p:sp>
      <p:sp>
        <p:nvSpPr>
          <p:cNvPr id="7" name="Foliennummernplatzhalter 6"/>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341725528"/>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el und vertikaler Text">
    <p:spTree>
      <p:nvGrpSpPr>
        <p:cNvPr id="1" name=""/>
        <p:cNvGrpSpPr/>
        <p:nvPr/>
      </p:nvGrpSpPr>
      <p:grpSpPr>
        <a:xfrm>
          <a:off x="0" y="0"/>
          <a:ext cx="0" cy="0"/>
          <a:chOff x="0" y="0"/>
          <a:chExt cx="0" cy="0"/>
        </a:xfrm>
      </p:grpSpPr>
      <p:sp>
        <p:nvSpPr>
          <p:cNvPr id="3" name="Vertikaler Textplatzhalter 2"/>
          <p:cNvSpPr>
            <a:spLocks noGrp="1"/>
          </p:cNvSpPr>
          <p:nvPr>
            <p:ph type="body" orient="vert" idx="1"/>
          </p:nvPr>
        </p:nvSpPr>
        <p:spPr>
          <a:xfrm>
            <a:off x="621825" y="1294018"/>
            <a:ext cx="11192828" cy="49541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5" name="Titel 1"/>
          <p:cNvSpPr txBox="1">
            <a:spLocks/>
          </p:cNvSpPr>
          <p:nvPr/>
        </p:nvSpPr>
        <p:spPr>
          <a:xfrm>
            <a:off x="635893" y="36056"/>
            <a:ext cx="8814228"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3209270484"/>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016444" y="1294018"/>
            <a:ext cx="2798207" cy="4954101"/>
          </a:xfrm>
        </p:spPr>
        <p:txBody>
          <a:bodyPr vert="eaVert"/>
          <a:lstStyle/>
          <a:p>
            <a:r>
              <a:rPr lang="de-DE"/>
              <a:t>Mastertitelformat bearbeiten</a:t>
            </a:r>
            <a:endParaRPr lang="de-DE" dirty="0"/>
          </a:p>
        </p:txBody>
      </p:sp>
      <p:sp>
        <p:nvSpPr>
          <p:cNvPr id="3" name="Vertikaler Textplatzhalter 2"/>
          <p:cNvSpPr>
            <a:spLocks noGrp="1"/>
          </p:cNvSpPr>
          <p:nvPr>
            <p:ph type="body" orient="vert" idx="1"/>
          </p:nvPr>
        </p:nvSpPr>
        <p:spPr>
          <a:xfrm>
            <a:off x="621825" y="1294018"/>
            <a:ext cx="8187346" cy="49541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2558091787"/>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0059" y="508694"/>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8148" y="1462925"/>
            <a:ext cx="11239464" cy="1104941"/>
          </a:xfrm>
        </p:spPr>
        <p:txBody>
          <a:bodyPr wrap="square">
            <a:spAutoFit/>
          </a:bodyPr>
          <a:lstStyle>
            <a:lvl1pPr marL="0" indent="0">
              <a:buNone/>
              <a:defRPr sz="2040" b="0" i="0">
                <a:solidFill>
                  <a:srgbClr val="000000"/>
                </a:solidFill>
                <a:latin typeface="+mn-lt"/>
                <a:cs typeface="Segoe UI" panose="020B0502040204020203" pitchFamily="34" charset="0"/>
              </a:defRPr>
            </a:lvl1pPr>
            <a:lvl2pPr marL="233149" indent="0">
              <a:buNone/>
              <a:defRPr sz="1632">
                <a:solidFill>
                  <a:srgbClr val="000000"/>
                </a:solidFill>
              </a:defRPr>
            </a:lvl2pPr>
            <a:lvl3pPr marL="466298" indent="0">
              <a:buNone/>
              <a:defRPr sz="1428">
                <a:solidFill>
                  <a:srgbClr val="000000"/>
                </a:solidFill>
              </a:defRPr>
            </a:lvl3pPr>
            <a:lvl4pPr marL="699447" indent="0">
              <a:buNone/>
              <a:defRPr sz="1224">
                <a:solidFill>
                  <a:srgbClr val="000000"/>
                </a:solidFill>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45296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1_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3844442107"/>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1_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35330B-BDDC-4D3A-9DD3-AC34FBA9DAB2}"/>
              </a:ext>
            </a:extLst>
          </p:cNvPr>
          <p:cNvSpPr>
            <a:spLocks noGrp="1"/>
          </p:cNvSpPr>
          <p:nvPr>
            <p:ph type="title"/>
          </p:nvPr>
        </p:nvSpPr>
        <p:spPr>
          <a:xfrm>
            <a:off x="699552" y="-104874"/>
            <a:ext cx="11192828" cy="1165754"/>
          </a:xfrm>
        </p:spPr>
        <p:txBody>
          <a:bodyPr/>
          <a:lstStyle>
            <a:lvl1pPr algn="l">
              <a:defRPr/>
            </a:lvl1pPr>
          </a:lstStyle>
          <a:p>
            <a:r>
              <a:rPr lang="de-DE"/>
              <a:t>Mastertitelformat bearbeiten</a:t>
            </a:r>
          </a:p>
        </p:txBody>
      </p:sp>
      <p:sp>
        <p:nvSpPr>
          <p:cNvPr id="3" name="Inhaltsplatzhalter 2">
            <a:extLst>
              <a:ext uri="{FF2B5EF4-FFF2-40B4-BE49-F238E27FC236}">
                <a16:creationId xmlns:a16="http://schemas.microsoft.com/office/drawing/2014/main" id="{F0FB242A-1019-4E93-B602-661B2D8FD889}"/>
              </a:ext>
            </a:extLst>
          </p:cNvPr>
          <p:cNvSpPr>
            <a:spLocks noGrp="1"/>
          </p:cNvSpPr>
          <p:nvPr>
            <p:ph sz="half" idx="1"/>
          </p:nvPr>
        </p:nvSpPr>
        <p:spPr>
          <a:xfrm>
            <a:off x="855009" y="1861968"/>
            <a:ext cx="5285502" cy="44379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CF5B35-3F26-4D08-B437-D4F5517B59DD}"/>
              </a:ext>
            </a:extLst>
          </p:cNvPr>
          <p:cNvSpPr>
            <a:spLocks noGrp="1"/>
          </p:cNvSpPr>
          <p:nvPr>
            <p:ph sz="half" idx="2"/>
          </p:nvPr>
        </p:nvSpPr>
        <p:spPr>
          <a:xfrm>
            <a:off x="6295965" y="1861968"/>
            <a:ext cx="5285502" cy="44379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C78452A-7727-4A46-972F-E36442AA53B2}"/>
              </a:ext>
            </a:extLst>
          </p:cNvPr>
          <p:cNvSpPr>
            <a:spLocks noGrp="1"/>
          </p:cNvSpPr>
          <p:nvPr>
            <p:ph type="dt" sz="half" idx="10"/>
          </p:nvPr>
        </p:nvSpPr>
        <p:spPr/>
        <p:txBody>
          <a:bodyPr/>
          <a:lstStyle/>
          <a:p>
            <a:r>
              <a:rPr lang="de-DE" noProof="0"/>
              <a:t>Ort den 00.00.0000</a:t>
            </a:r>
            <a:endParaRPr lang="de-DE" noProof="0" dirty="0"/>
          </a:p>
        </p:txBody>
      </p:sp>
      <p:sp>
        <p:nvSpPr>
          <p:cNvPr id="6" name="Fußzeilenplatzhalter 5">
            <a:extLst>
              <a:ext uri="{FF2B5EF4-FFF2-40B4-BE49-F238E27FC236}">
                <a16:creationId xmlns:a16="http://schemas.microsoft.com/office/drawing/2014/main" id="{B11ECE4A-4BE9-4C04-A9E8-A0AE1C69B4CB}"/>
              </a:ext>
            </a:extLst>
          </p:cNvPr>
          <p:cNvSpPr>
            <a:spLocks noGrp="1"/>
          </p:cNvSpPr>
          <p:nvPr>
            <p:ph type="ftr" sz="quarter" idx="11"/>
          </p:nvPr>
        </p:nvSpPr>
        <p:spPr/>
        <p:txBody>
          <a:bodyPr/>
          <a:lstStyle/>
          <a:p>
            <a:r>
              <a:rPr lang="de-DE" noProof="0"/>
              <a:t>Titel der Präsentation</a:t>
            </a:r>
            <a:endParaRPr lang="de-DE" noProof="0" dirty="0"/>
          </a:p>
        </p:txBody>
      </p:sp>
      <p:sp>
        <p:nvSpPr>
          <p:cNvPr id="7" name="Foliennummernplatzhalter 6">
            <a:extLst>
              <a:ext uri="{FF2B5EF4-FFF2-40B4-BE49-F238E27FC236}">
                <a16:creationId xmlns:a16="http://schemas.microsoft.com/office/drawing/2014/main" id="{9C7164B7-2889-4B7B-A075-73C0D6EE92C4}"/>
              </a:ext>
            </a:extLst>
          </p:cNvPr>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1415073962"/>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elfolie breites Bild">
    <p:spTree>
      <p:nvGrpSpPr>
        <p:cNvPr id="1" name=""/>
        <p:cNvGrpSpPr/>
        <p:nvPr/>
      </p:nvGrpSpPr>
      <p:grpSpPr>
        <a:xfrm>
          <a:off x="0" y="0"/>
          <a:ext cx="0" cy="0"/>
          <a:chOff x="0" y="0"/>
          <a:chExt cx="0" cy="0"/>
        </a:xfrm>
      </p:grpSpPr>
      <p:sp>
        <p:nvSpPr>
          <p:cNvPr id="13" name="Bild">
            <a:extLst>
              <a:ext uri="{FF2B5EF4-FFF2-40B4-BE49-F238E27FC236}">
                <a16:creationId xmlns:a16="http://schemas.microsoft.com/office/drawing/2014/main" id="{AD434D82-B508-423B-B217-E87DFD26AACF}"/>
              </a:ext>
            </a:extLst>
          </p:cNvPr>
          <p:cNvSpPr>
            <a:spLocks noGrp="1"/>
          </p:cNvSpPr>
          <p:nvPr>
            <p:ph type="pic" sz="quarter" idx="13" hasCustomPrompt="1"/>
          </p:nvPr>
        </p:nvSpPr>
        <p:spPr>
          <a:xfrm>
            <a:off x="0" y="2"/>
            <a:ext cx="12436475" cy="3497261"/>
          </a:xfrm>
          <a:solidFill>
            <a:schemeClr val="bg2"/>
          </a:solidFill>
        </p:spPr>
        <p:txBody>
          <a:bodyPr/>
          <a:lstStyle>
            <a:lvl1pPr algn="ctr">
              <a:defRPr/>
            </a:lvl1pPr>
          </a:lstStyle>
          <a:p>
            <a:r>
              <a:rPr lang="de-DE" dirty="0"/>
              <a:t>Bild einfügen </a:t>
            </a:r>
            <a:br>
              <a:rPr lang="de-DE" dirty="0"/>
            </a:br>
            <a:br>
              <a:rPr lang="de-DE" dirty="0"/>
            </a:br>
            <a:r>
              <a:rPr lang="de-DE" dirty="0"/>
              <a:t>&gt;&gt; Menü &gt; Einfügen &gt; Bilder    </a:t>
            </a:r>
          </a:p>
        </p:txBody>
      </p:sp>
      <p:sp>
        <p:nvSpPr>
          <p:cNvPr id="14" name="Transparenz">
            <a:extLst>
              <a:ext uri="{FF2B5EF4-FFF2-40B4-BE49-F238E27FC236}">
                <a16:creationId xmlns:a16="http://schemas.microsoft.com/office/drawing/2014/main" id="{305FC845-BDCC-4331-9D36-A06E8ABB9AEB}"/>
              </a:ext>
            </a:extLst>
          </p:cNvPr>
          <p:cNvSpPr>
            <a:spLocks noGrp="1"/>
          </p:cNvSpPr>
          <p:nvPr>
            <p:ph type="body" sz="quarter" idx="15" hasCustomPrompt="1"/>
          </p:nvPr>
        </p:nvSpPr>
        <p:spPr>
          <a:xfrm>
            <a:off x="3" y="2"/>
            <a:ext cx="12436474" cy="3497261"/>
          </a:xfrm>
          <a:solidFill>
            <a:schemeClr val="tx1">
              <a:alpha val="35000"/>
            </a:schemeClr>
          </a:solidFill>
        </p:spPr>
        <p:txBody>
          <a:bodyPr bIns="3402000" anchor="b" anchorCtr="0"/>
          <a:lstStyle>
            <a:lvl1pPr marL="0" indent="0">
              <a:lnSpc>
                <a:spcPct val="100000"/>
              </a:lnSpc>
              <a:buFont typeface="Arial" panose="020B0604020202020204" pitchFamily="34" charset="0"/>
              <a:buNone/>
              <a:defRPr sz="1079" cap="none" spc="33" baseline="0">
                <a:solidFill>
                  <a:schemeClr val="tx1"/>
                </a:solidFill>
                <a:latin typeface="+mn-lt"/>
              </a:defRPr>
            </a:lvl1pPr>
            <a:lvl2pPr marL="0" indent="0">
              <a:lnSpc>
                <a:spcPct val="100000"/>
              </a:lnSpc>
              <a:buNone/>
              <a:defRPr sz="1079" cap="none" spc="33" baseline="0">
                <a:solidFill>
                  <a:schemeClr val="tx1"/>
                </a:solidFill>
                <a:latin typeface="+mn-lt"/>
              </a:defRPr>
            </a:lvl2pPr>
            <a:lvl3pPr marL="0" indent="0">
              <a:lnSpc>
                <a:spcPct val="100000"/>
              </a:lnSpc>
              <a:buFont typeface="Arial" panose="020B0604020202020204" pitchFamily="34" charset="0"/>
              <a:buNone/>
              <a:defRPr sz="1079" cap="none" spc="33" baseline="0">
                <a:solidFill>
                  <a:schemeClr val="tx1"/>
                </a:solidFill>
                <a:latin typeface="+mn-lt"/>
              </a:defRPr>
            </a:lvl3pPr>
            <a:lvl4pPr marL="0" indent="0">
              <a:lnSpc>
                <a:spcPct val="100000"/>
              </a:lnSpc>
              <a:buFont typeface="Arial" panose="020B0604020202020204" pitchFamily="34" charset="0"/>
              <a:buNone/>
              <a:defRPr sz="1079" cap="none" spc="33" baseline="0">
                <a:solidFill>
                  <a:schemeClr val="tx1"/>
                </a:solidFill>
                <a:latin typeface="+mn-lt"/>
              </a:defRPr>
            </a:lvl4pPr>
            <a:lvl5pPr marL="0" indent="0">
              <a:lnSpc>
                <a:spcPct val="100000"/>
              </a:lnSpc>
              <a:buNone/>
              <a:defRPr sz="1079" cap="none" spc="33" baseline="0">
                <a:solidFill>
                  <a:schemeClr val="tx1"/>
                </a:solidFill>
                <a:latin typeface="+mn-lt"/>
              </a:defRPr>
            </a:lvl5pPr>
            <a:lvl6pPr marL="0" indent="0">
              <a:lnSpc>
                <a:spcPct val="100000"/>
              </a:lnSpc>
              <a:buFont typeface="Arial" panose="020B0604020202020204" pitchFamily="34" charset="0"/>
              <a:buNone/>
              <a:defRPr sz="1079" cap="none" spc="33" baseline="0">
                <a:solidFill>
                  <a:schemeClr val="tx1"/>
                </a:solidFill>
                <a:latin typeface="+mn-lt"/>
              </a:defRPr>
            </a:lvl6pPr>
            <a:lvl7pPr marL="0" indent="0">
              <a:lnSpc>
                <a:spcPct val="100000"/>
              </a:lnSpc>
              <a:buNone/>
              <a:defRPr sz="1079" cap="none" spc="33" baseline="0">
                <a:solidFill>
                  <a:schemeClr val="tx1"/>
                </a:solidFill>
                <a:latin typeface="+mn-lt"/>
              </a:defRPr>
            </a:lvl7pPr>
            <a:lvl8pPr marL="0" indent="0">
              <a:lnSpc>
                <a:spcPct val="100000"/>
              </a:lnSpc>
              <a:buNone/>
              <a:defRPr sz="1079" cap="none" spc="33" baseline="0">
                <a:solidFill>
                  <a:schemeClr val="tx1"/>
                </a:solidFill>
                <a:latin typeface="+mn-lt"/>
              </a:defRPr>
            </a:lvl8pPr>
            <a:lvl9pPr marL="0" indent="0">
              <a:lnSpc>
                <a:spcPct val="100000"/>
              </a:lnSpc>
              <a:buNone/>
              <a:defRPr sz="1079" cap="none" spc="33" baseline="0">
                <a:solidFill>
                  <a:schemeClr val="tx1"/>
                </a:solidFill>
                <a:latin typeface="+mn-lt"/>
              </a:defRPr>
            </a:lvl9pPr>
          </a:lstStyle>
          <a:p>
            <a:pPr lvl="0"/>
            <a:r>
              <a:rPr lang="de-DE" noProof="0" dirty="0"/>
              <a:t>Transparente Fläche bitte nicht verschieben/ändern</a:t>
            </a:r>
          </a:p>
        </p:txBody>
      </p:sp>
      <p:sp>
        <p:nvSpPr>
          <p:cNvPr id="2" name="Titel">
            <a:extLst>
              <a:ext uri="{FF2B5EF4-FFF2-40B4-BE49-F238E27FC236}">
                <a16:creationId xmlns:a16="http://schemas.microsoft.com/office/drawing/2014/main" id="{6E7E112C-90FC-48C9-AB1C-586A3A8C897A}"/>
              </a:ext>
            </a:extLst>
          </p:cNvPr>
          <p:cNvSpPr>
            <a:spLocks noGrp="1"/>
          </p:cNvSpPr>
          <p:nvPr>
            <p:ph type="ctrTitle" hasCustomPrompt="1"/>
          </p:nvPr>
        </p:nvSpPr>
        <p:spPr>
          <a:xfrm>
            <a:off x="1514930" y="3846820"/>
            <a:ext cx="10376582" cy="2215559"/>
          </a:xfrm>
          <a:prstGeom prst="rect">
            <a:avLst/>
          </a:prstGeom>
        </p:spPr>
        <p:txBody>
          <a:bodyPr anchor="ctr" anchorCtr="0"/>
          <a:lstStyle>
            <a:lvl1pPr algn="l">
              <a:lnSpc>
                <a:spcPct val="90000"/>
              </a:lnSpc>
              <a:defRPr sz="5181">
                <a:solidFill>
                  <a:schemeClr val="tx1"/>
                </a:solidFill>
              </a:defRPr>
            </a:lvl1pPr>
          </a:lstStyle>
          <a:p>
            <a:r>
              <a:rPr lang="de-DE" noProof="0" dirty="0"/>
              <a:t>Titel der </a:t>
            </a:r>
            <a:br>
              <a:rPr lang="de-DE" noProof="0" dirty="0"/>
            </a:br>
            <a:r>
              <a:rPr lang="de-DE" noProof="0" dirty="0"/>
              <a:t>Präsentation</a:t>
            </a:r>
          </a:p>
        </p:txBody>
      </p:sp>
      <p:sp>
        <p:nvSpPr>
          <p:cNvPr id="17" name="Ort/Datum">
            <a:extLst>
              <a:ext uri="{FF2B5EF4-FFF2-40B4-BE49-F238E27FC236}">
                <a16:creationId xmlns:a16="http://schemas.microsoft.com/office/drawing/2014/main" id="{4D06CC3C-A8D8-4BAE-836E-6EF778CF3DD7}"/>
              </a:ext>
            </a:extLst>
          </p:cNvPr>
          <p:cNvSpPr>
            <a:spLocks noGrp="1"/>
          </p:cNvSpPr>
          <p:nvPr>
            <p:ph type="dt" sz="half" idx="16"/>
          </p:nvPr>
        </p:nvSpPr>
        <p:spPr>
          <a:xfrm>
            <a:off x="1514930" y="6356134"/>
            <a:ext cx="3108987" cy="155430"/>
          </a:xfrm>
        </p:spPr>
        <p:txBody>
          <a:bodyPr/>
          <a:lstStyle/>
          <a:p>
            <a:r>
              <a:rPr lang="de-DE" noProof="0"/>
              <a:t>Ort den 00.00.0000</a:t>
            </a:r>
            <a:endParaRPr lang="de-DE" noProof="0" dirty="0"/>
          </a:p>
        </p:txBody>
      </p:sp>
      <p:sp>
        <p:nvSpPr>
          <p:cNvPr id="18" name="Fußzeile">
            <a:extLst>
              <a:ext uri="{FF2B5EF4-FFF2-40B4-BE49-F238E27FC236}">
                <a16:creationId xmlns:a16="http://schemas.microsoft.com/office/drawing/2014/main" id="{75BC9F19-8370-432B-83DA-564D7E37D44C}"/>
              </a:ext>
            </a:extLst>
          </p:cNvPr>
          <p:cNvSpPr>
            <a:spLocks noGrp="1"/>
          </p:cNvSpPr>
          <p:nvPr>
            <p:ph type="ftr" sz="quarter" idx="17"/>
          </p:nvPr>
        </p:nvSpPr>
        <p:spPr>
          <a:xfrm>
            <a:off x="1514930" y="6207168"/>
            <a:ext cx="3108987" cy="155430"/>
          </a:xfrm>
        </p:spPr>
        <p:txBody>
          <a:bodyPr/>
          <a:lstStyle/>
          <a:p>
            <a:r>
              <a:rPr lang="de-DE" noProof="0"/>
              <a:t>Titel der Präsentation</a:t>
            </a:r>
            <a:endParaRPr lang="de-DE" noProof="0" dirty="0"/>
          </a:p>
        </p:txBody>
      </p:sp>
      <p:sp>
        <p:nvSpPr>
          <p:cNvPr id="20" name="Foliennummer">
            <a:extLst>
              <a:ext uri="{FF2B5EF4-FFF2-40B4-BE49-F238E27FC236}">
                <a16:creationId xmlns:a16="http://schemas.microsoft.com/office/drawing/2014/main" id="{EA94BAC0-39F1-48A9-A46D-D5DC5CF3C2A9}"/>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grpSp>
        <p:nvGrpSpPr>
          <p:cNvPr id="25" name="Regieanweisungen">
            <a:extLst>
              <a:ext uri="{FF2B5EF4-FFF2-40B4-BE49-F238E27FC236}">
                <a16:creationId xmlns:a16="http://schemas.microsoft.com/office/drawing/2014/main" id="{3E6ECA1C-85BF-434E-BBDE-5C9BBD127C3E}"/>
              </a:ext>
            </a:extLst>
          </p:cNvPr>
          <p:cNvGrpSpPr/>
          <p:nvPr userDrawn="1"/>
        </p:nvGrpSpPr>
        <p:grpSpPr>
          <a:xfrm>
            <a:off x="-2254016" y="-699434"/>
            <a:ext cx="16943980" cy="8548633"/>
            <a:chOff x="-2088001" y="-648000"/>
            <a:chExt cx="15696001" cy="7920000"/>
          </a:xfrm>
        </p:grpSpPr>
        <p:sp>
          <p:nvSpPr>
            <p:cNvPr id="26" name="Hilfslinien">
              <a:extLst>
                <a:ext uri="{FF2B5EF4-FFF2-40B4-BE49-F238E27FC236}">
                  <a16:creationId xmlns:a16="http://schemas.microsoft.com/office/drawing/2014/main" id="{44782C2A-3A6C-4E12-B68E-DFDD9F78A486}"/>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7" name="Zurücksetzen">
              <a:extLst>
                <a:ext uri="{FF2B5EF4-FFF2-40B4-BE49-F238E27FC236}">
                  <a16:creationId xmlns:a16="http://schemas.microsoft.com/office/drawing/2014/main" id="{8B83F65D-49A1-4D8C-AAE8-CE6C9BAAF2EE}"/>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28" name="Layoutwechsel">
              <a:extLst>
                <a:ext uri="{FF2B5EF4-FFF2-40B4-BE49-F238E27FC236}">
                  <a16:creationId xmlns:a16="http://schemas.microsoft.com/office/drawing/2014/main" id="{7355BFB5-0E8A-4262-B5D3-EF862AC5FEE4}"/>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29" name="Listenebenen">
              <a:extLst>
                <a:ext uri="{FF2B5EF4-FFF2-40B4-BE49-F238E27FC236}">
                  <a16:creationId xmlns:a16="http://schemas.microsoft.com/office/drawing/2014/main" id="{061E2500-A6A5-43CF-AC6B-BF40BF5600D5}"/>
                </a:ext>
              </a:extLst>
            </p:cNvPr>
            <p:cNvGrpSpPr/>
            <p:nvPr userDrawn="1"/>
          </p:nvGrpSpPr>
          <p:grpSpPr>
            <a:xfrm>
              <a:off x="-2088001" y="0"/>
              <a:ext cx="1980001" cy="1728000"/>
              <a:chOff x="-2088001" y="0"/>
              <a:chExt cx="1980001" cy="1728000"/>
            </a:xfrm>
          </p:grpSpPr>
          <p:sp>
            <p:nvSpPr>
              <p:cNvPr id="31" name="Text // Listenebene erhöhen">
                <a:extLst>
                  <a:ext uri="{FF2B5EF4-FFF2-40B4-BE49-F238E27FC236}">
                    <a16:creationId xmlns:a16="http://schemas.microsoft.com/office/drawing/2014/main" id="{45C230A6-29D5-405D-8006-159DA6E175EA}"/>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32" name="Text // Listenebene verringern">
                <a:extLst>
                  <a:ext uri="{FF2B5EF4-FFF2-40B4-BE49-F238E27FC236}">
                    <a16:creationId xmlns:a16="http://schemas.microsoft.com/office/drawing/2014/main" id="{294220F5-BB9F-40FB-BEFA-2AFE7E5426ED}"/>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33" name="Listenebenen">
                <a:extLst>
                  <a:ext uri="{FF2B5EF4-FFF2-40B4-BE49-F238E27FC236}">
                    <a16:creationId xmlns:a16="http://schemas.microsoft.com/office/drawing/2014/main" id="{8ABA6F92-91A1-43AC-BBB1-5A58EE1B680E}"/>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34" name="Bild // Listenebene verringern">
                <a:extLst>
                  <a:ext uri="{FF2B5EF4-FFF2-40B4-BE49-F238E27FC236}">
                    <a16:creationId xmlns:a16="http://schemas.microsoft.com/office/drawing/2014/main" id="{52B2E540-0E10-4131-BE52-C223DBAA77F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35" name="Bild // Listenebene erhöhen">
                <a:extLst>
                  <a:ext uri="{FF2B5EF4-FFF2-40B4-BE49-F238E27FC236}">
                    <a16:creationId xmlns:a16="http://schemas.microsoft.com/office/drawing/2014/main" id="{9E095FFC-ED5A-4006-A7A9-4EEA1C1AD57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30" name="Fußzeile">
              <a:extLst>
                <a:ext uri="{FF2B5EF4-FFF2-40B4-BE49-F238E27FC236}">
                  <a16:creationId xmlns:a16="http://schemas.microsoft.com/office/drawing/2014/main" id="{F1742485-8881-464C-83E0-CD6E9E7A82C6}"/>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1929753498"/>
      </p:ext>
    </p:extLst>
  </p:cSld>
  <p:clrMapOvr>
    <a:masterClrMapping/>
  </p:clrMapOvr>
  <p:extLst>
    <p:ext uri="{DCECCB84-F9BA-43D5-87BE-67443E8EF086}">
      <p15:sldGuideLst xmlns:p15="http://schemas.microsoft.com/office/powerpoint/2012/main">
        <p15:guide id="2" pos="6939">
          <p15:clr>
            <a:srgbClr val="FBAE40"/>
          </p15:clr>
        </p15:guide>
        <p15:guide id="3" orient="horz" pos="2041">
          <p15:clr>
            <a:srgbClr val="FBAE40"/>
          </p15:clr>
        </p15:guide>
        <p15:guide id="4" orient="horz" pos="2245">
          <p15:clr>
            <a:srgbClr val="FBAE40"/>
          </p15:clr>
        </p15:guide>
        <p15:guide id="5" pos="884">
          <p15:clr>
            <a:srgbClr val="FBAE40"/>
          </p15:clr>
        </p15:guide>
        <p15:guide id="6" orient="horz" pos="353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Agenda WEIß">
    <p:spTree>
      <p:nvGrpSpPr>
        <p:cNvPr id="1" name=""/>
        <p:cNvGrpSpPr/>
        <p:nvPr/>
      </p:nvGrpSpPr>
      <p:grpSpPr>
        <a:xfrm>
          <a:off x="0" y="0"/>
          <a:ext cx="0" cy="0"/>
          <a:chOff x="0" y="0"/>
          <a:chExt cx="0" cy="0"/>
        </a:xfrm>
      </p:grpSpPr>
      <p:sp>
        <p:nvSpPr>
          <p:cNvPr id="7" name="Text">
            <a:extLst>
              <a:ext uri="{FF2B5EF4-FFF2-40B4-BE49-F238E27FC236}">
                <a16:creationId xmlns:a16="http://schemas.microsoft.com/office/drawing/2014/main" id="{C5E3B3AF-DCB9-4944-8A87-6A25406363DE}"/>
              </a:ext>
            </a:extLst>
          </p:cNvPr>
          <p:cNvSpPr>
            <a:spLocks noGrp="1"/>
          </p:cNvSpPr>
          <p:nvPr>
            <p:ph type="body" orient="vert" idx="13" hasCustomPrompt="1"/>
          </p:nvPr>
        </p:nvSpPr>
        <p:spPr>
          <a:xfrm>
            <a:off x="1514932" y="2758743"/>
            <a:ext cx="8395519" cy="2837563"/>
          </a:xfrm>
          <a:prstGeom prst="rect">
            <a:avLst/>
          </a:prstGeom>
        </p:spPr>
        <p:txBody>
          <a:bodyPr vert="horz" numCol="2" spcCol="1152000" anchor="t" anchorCtr="0"/>
          <a:lstStyle>
            <a:lvl1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1pPr>
            <a:lvl2pPr marL="0" indent="0">
              <a:lnSpc>
                <a:spcPct val="113000"/>
              </a:lnSpc>
              <a:spcBef>
                <a:spcPts val="0"/>
              </a:spcBef>
              <a:spcAft>
                <a:spcPts val="0"/>
              </a:spcAft>
              <a:buNone/>
              <a:tabLst>
                <a:tab pos="505140" algn="l"/>
              </a:tabLst>
              <a:defRPr sz="2374" cap="none" spc="54" baseline="0">
                <a:solidFill>
                  <a:schemeClr val="tx1"/>
                </a:solidFill>
                <a:latin typeface="+mn-lt"/>
              </a:defRPr>
            </a:lvl2pPr>
            <a:lvl3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3pPr>
            <a:lvl4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4pPr>
            <a:lvl5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5pPr>
            <a:lvl6pPr marL="0" indent="0">
              <a:lnSpc>
                <a:spcPct val="113000"/>
              </a:lnSpc>
              <a:spcBef>
                <a:spcPts val="0"/>
              </a:spcBef>
              <a:spcAft>
                <a:spcPts val="0"/>
              </a:spcAft>
              <a:buNone/>
              <a:tabLst>
                <a:tab pos="505140" algn="l"/>
              </a:tabLst>
              <a:defRPr sz="2374" cap="none" spc="54" baseline="0">
                <a:solidFill>
                  <a:schemeClr val="tx1"/>
                </a:solidFill>
                <a:latin typeface="+mn-lt"/>
              </a:defRPr>
            </a:lvl6pPr>
            <a:lvl7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7pPr>
            <a:lvl8pPr marL="0" indent="0">
              <a:lnSpc>
                <a:spcPct val="113000"/>
              </a:lnSpc>
              <a:spcBef>
                <a:spcPts val="0"/>
              </a:spcBef>
              <a:spcAft>
                <a:spcPts val="0"/>
              </a:spcAft>
              <a:buNone/>
              <a:tabLst>
                <a:tab pos="505140" algn="l"/>
              </a:tabLst>
              <a:defRPr sz="2374" cap="none" spc="54" baseline="0">
                <a:solidFill>
                  <a:schemeClr val="tx1"/>
                </a:solidFill>
                <a:latin typeface="+mn-lt"/>
              </a:defRPr>
            </a:lvl8pPr>
            <a:lvl9pPr marL="0" indent="0">
              <a:lnSpc>
                <a:spcPct val="113000"/>
              </a:lnSpc>
              <a:spcBef>
                <a:spcPts val="0"/>
              </a:spcBef>
              <a:spcAft>
                <a:spcPts val="0"/>
              </a:spcAft>
              <a:buNone/>
              <a:tabLst>
                <a:tab pos="505140" algn="l"/>
              </a:tabLst>
              <a:defRPr sz="2374" cap="none" spc="54" baseline="0">
                <a:solidFill>
                  <a:schemeClr val="tx1"/>
                </a:solidFill>
                <a:latin typeface="+mn-lt"/>
              </a:defRPr>
            </a:lvl9pPr>
          </a:lstStyle>
          <a:p>
            <a:pPr lvl="0"/>
            <a:r>
              <a:rPr lang="de-DE" noProof="0" dirty="0"/>
              <a:t>#①(TAB) Agenda Punkt // keine weiteren Text Formate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 name="Titel">
            <a:extLst>
              <a:ext uri="{FF2B5EF4-FFF2-40B4-BE49-F238E27FC236}">
                <a16:creationId xmlns:a16="http://schemas.microsoft.com/office/drawing/2014/main" id="{908BD6F9-152D-4C71-B399-590159560037}"/>
              </a:ext>
            </a:extLst>
          </p:cNvPr>
          <p:cNvSpPr>
            <a:spLocks noGrp="1"/>
          </p:cNvSpPr>
          <p:nvPr>
            <p:ph type="ctrTitle" hasCustomPrompt="1"/>
          </p:nvPr>
        </p:nvSpPr>
        <p:spPr>
          <a:xfrm>
            <a:off x="1514931" y="1321113"/>
            <a:ext cx="8395519" cy="892990"/>
          </a:xfrm>
          <a:prstGeom prst="rect">
            <a:avLst/>
          </a:prstGeom>
        </p:spPr>
        <p:txBody>
          <a:bodyPr anchor="b" anchorCtr="0"/>
          <a:lstStyle>
            <a:lvl1pPr algn="l">
              <a:lnSpc>
                <a:spcPct val="90000"/>
              </a:lnSpc>
              <a:defRPr sz="5181">
                <a:solidFill>
                  <a:schemeClr val="tx1"/>
                </a:solidFill>
              </a:defRPr>
            </a:lvl1pPr>
          </a:lstStyle>
          <a:p>
            <a:r>
              <a:rPr lang="de-DE" noProof="0" dirty="0"/>
              <a:t>Agenda Headline</a:t>
            </a:r>
          </a:p>
        </p:txBody>
      </p:sp>
      <p:sp>
        <p:nvSpPr>
          <p:cNvPr id="13" name="Ort/Datum">
            <a:extLst>
              <a:ext uri="{FF2B5EF4-FFF2-40B4-BE49-F238E27FC236}">
                <a16:creationId xmlns:a16="http://schemas.microsoft.com/office/drawing/2014/main" id="{17BC9CFD-EDC6-4858-8380-B5ED8C41BBA4}"/>
              </a:ext>
            </a:extLst>
          </p:cNvPr>
          <p:cNvSpPr>
            <a:spLocks noGrp="1"/>
          </p:cNvSpPr>
          <p:nvPr>
            <p:ph type="dt" sz="half" idx="14"/>
          </p:nvPr>
        </p:nvSpPr>
        <p:spPr>
          <a:xfrm>
            <a:off x="3439317" y="6356134"/>
            <a:ext cx="3108987" cy="155430"/>
          </a:xfrm>
        </p:spPr>
        <p:txBody>
          <a:bodyPr/>
          <a:lstStyle/>
          <a:p>
            <a:r>
              <a:rPr lang="de-DE" noProof="0" dirty="0"/>
              <a:t>Ort den 00.00.0000</a:t>
            </a:r>
          </a:p>
        </p:txBody>
      </p:sp>
      <p:sp>
        <p:nvSpPr>
          <p:cNvPr id="14" name="Fußzeile">
            <a:extLst>
              <a:ext uri="{FF2B5EF4-FFF2-40B4-BE49-F238E27FC236}">
                <a16:creationId xmlns:a16="http://schemas.microsoft.com/office/drawing/2014/main" id="{856C7416-10C9-468F-A18F-31BEDC15E57A}"/>
              </a:ext>
            </a:extLst>
          </p:cNvPr>
          <p:cNvSpPr>
            <a:spLocks noGrp="1"/>
          </p:cNvSpPr>
          <p:nvPr>
            <p:ph type="ftr" sz="quarter" idx="15"/>
          </p:nvPr>
        </p:nvSpPr>
        <p:spPr>
          <a:xfrm>
            <a:off x="3439317" y="6207168"/>
            <a:ext cx="3108987" cy="155430"/>
          </a:xfrm>
        </p:spPr>
        <p:txBody>
          <a:bodyPr/>
          <a:lstStyle/>
          <a:p>
            <a:r>
              <a:rPr lang="de-DE" noProof="0" dirty="0"/>
              <a:t>Titel der Präsentation</a:t>
            </a:r>
          </a:p>
        </p:txBody>
      </p:sp>
      <p:sp>
        <p:nvSpPr>
          <p:cNvPr id="17" name="Foliennummer">
            <a:extLst>
              <a:ext uri="{FF2B5EF4-FFF2-40B4-BE49-F238E27FC236}">
                <a16:creationId xmlns:a16="http://schemas.microsoft.com/office/drawing/2014/main" id="{1F6F0641-9469-4339-B71F-C07ADB33B296}"/>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spTree>
    <p:extLst>
      <p:ext uri="{BB962C8B-B14F-4D97-AF65-F5344CB8AC3E}">
        <p14:creationId xmlns:p14="http://schemas.microsoft.com/office/powerpoint/2010/main" val="716087016"/>
      </p:ext>
    </p:extLst>
  </p:cSld>
  <p:clrMapOvr>
    <a:masterClrMapping/>
  </p:clrMapOvr>
  <p:extLst>
    <p:ext uri="{DCECCB84-F9BA-43D5-87BE-67443E8EF086}">
      <p15:sldGuideLst xmlns:p15="http://schemas.microsoft.com/office/powerpoint/2012/main">
        <p15:guide id="3" orient="horz" pos="771">
          <p15:clr>
            <a:srgbClr val="FBAE40"/>
          </p15:clr>
        </p15:guide>
        <p15:guide id="4" pos="884">
          <p15:clr>
            <a:srgbClr val="FBAE40"/>
          </p15:clr>
        </p15:guide>
        <p15:guide id="5" orient="horz" pos="3266">
          <p15:clr>
            <a:srgbClr val="FBAE40"/>
          </p15:clr>
        </p15:guide>
        <p15:guide id="6" orient="horz" pos="1610">
          <p15:clr>
            <a:srgbClr val="FBAE40"/>
          </p15:clr>
        </p15:guide>
        <p15:guide id="7" pos="578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Headline small / Text / Bild">
    <p:spTree>
      <p:nvGrpSpPr>
        <p:cNvPr id="1" name=""/>
        <p:cNvGrpSpPr/>
        <p:nvPr/>
      </p:nvGrpSpPr>
      <p:grpSpPr>
        <a:xfrm>
          <a:off x="0" y="0"/>
          <a:ext cx="0" cy="0"/>
          <a:chOff x="0" y="0"/>
          <a:chExt cx="0" cy="0"/>
        </a:xfrm>
      </p:grpSpPr>
      <p:sp>
        <p:nvSpPr>
          <p:cNvPr id="10" name="Bild">
            <a:extLst>
              <a:ext uri="{FF2B5EF4-FFF2-40B4-BE49-F238E27FC236}">
                <a16:creationId xmlns:a16="http://schemas.microsoft.com/office/drawing/2014/main" id="{87E902AA-3653-424A-874D-06792A4AAB48}"/>
              </a:ext>
            </a:extLst>
          </p:cNvPr>
          <p:cNvSpPr>
            <a:spLocks noGrp="1"/>
          </p:cNvSpPr>
          <p:nvPr>
            <p:ph type="pic" sz="quarter" idx="13" hasCustomPrompt="1"/>
          </p:nvPr>
        </p:nvSpPr>
        <p:spPr>
          <a:xfrm>
            <a:off x="8841709" y="1"/>
            <a:ext cx="3594767" cy="6994525"/>
          </a:xfrm>
          <a:solidFill>
            <a:schemeClr val="bg2"/>
          </a:solidFill>
        </p:spPr>
        <p:txBody>
          <a:bodyPr/>
          <a:lstStyle>
            <a:lvl1pPr algn="ctr">
              <a:defRPr/>
            </a:lvl1pPr>
          </a:lstStyle>
          <a:p>
            <a:r>
              <a:rPr lang="de-DE" dirty="0"/>
              <a:t>Bild </a:t>
            </a:r>
            <a:br>
              <a:rPr lang="de-DE" dirty="0"/>
            </a:br>
            <a:br>
              <a:rPr lang="de-DE" dirty="0"/>
            </a:br>
            <a:r>
              <a:rPr lang="de-DE" dirty="0"/>
              <a:t>einfügen</a:t>
            </a:r>
          </a:p>
        </p:txBody>
      </p:sp>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1514930" y="1477041"/>
            <a:ext cx="6102562" cy="466289"/>
          </a:xfrm>
        </p:spPr>
        <p:txBody>
          <a:bodyPr anchor="b" anchorCtr="0"/>
          <a:lstStyle>
            <a:lvl1pPr>
              <a:lnSpc>
                <a:spcPct val="106000"/>
              </a:lnSpc>
              <a:defRPr sz="1943" spc="33" baseline="0">
                <a:solidFill>
                  <a:schemeClr val="tx1"/>
                </a:solidFill>
              </a:defRPr>
            </a:lvl1pPr>
          </a:lstStyle>
          <a:p>
            <a:r>
              <a:rPr lang="de-DE" noProof="0" dirty="0"/>
              <a:t>Headline</a:t>
            </a:r>
            <a:endParaRPr lang="de-DE" dirty="0"/>
          </a:p>
        </p:txBody>
      </p:sp>
      <p:sp>
        <p:nvSpPr>
          <p:cNvPr id="3" name="Ort/Datum">
            <a:extLst>
              <a:ext uri="{FF2B5EF4-FFF2-40B4-BE49-F238E27FC236}">
                <a16:creationId xmlns:a16="http://schemas.microsoft.com/office/drawing/2014/main" id="{F3BD7E5E-0D7C-4519-8A38-21A1EEEA1033}"/>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4" name="Fußzeile">
            <a:extLst>
              <a:ext uri="{FF2B5EF4-FFF2-40B4-BE49-F238E27FC236}">
                <a16:creationId xmlns:a16="http://schemas.microsoft.com/office/drawing/2014/main" id="{FA56781D-5302-4441-ACD5-F04E40A48489}"/>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5" name="Foliennummer">
            <a:extLst>
              <a:ext uri="{FF2B5EF4-FFF2-40B4-BE49-F238E27FC236}">
                <a16:creationId xmlns:a16="http://schemas.microsoft.com/office/drawing/2014/main" id="{81C9AC7E-BD49-4164-8410-C625100805F7}"/>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sp>
        <p:nvSpPr>
          <p:cNvPr id="6" name="Inhalt">
            <a:extLst>
              <a:ext uri="{FF2B5EF4-FFF2-40B4-BE49-F238E27FC236}">
                <a16:creationId xmlns:a16="http://schemas.microsoft.com/office/drawing/2014/main" id="{33B03A58-9490-4DCE-92BA-9E125E3EEE54}"/>
              </a:ext>
            </a:extLst>
          </p:cNvPr>
          <p:cNvSpPr>
            <a:spLocks noGrp="1"/>
          </p:cNvSpPr>
          <p:nvPr>
            <p:ph idx="1" hasCustomPrompt="1"/>
          </p:nvPr>
        </p:nvSpPr>
        <p:spPr>
          <a:xfrm>
            <a:off x="1514930" y="2176151"/>
            <a:ext cx="6102562" cy="3420153"/>
          </a:xfrm>
          <a:prstGeom prst="rect">
            <a:avLst/>
          </a:prstGeom>
        </p:spPr>
        <p:txBody>
          <a:bodyPr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Tree>
    <p:extLst>
      <p:ext uri="{BB962C8B-B14F-4D97-AF65-F5344CB8AC3E}">
        <p14:creationId xmlns:p14="http://schemas.microsoft.com/office/powerpoint/2010/main" val="3904087376"/>
      </p:ext>
    </p:extLst>
  </p:cSld>
  <p:clrMapOvr>
    <a:masterClrMapping/>
  </p:clrMapOvr>
  <p:extLst>
    <p:ext uri="{DCECCB84-F9BA-43D5-87BE-67443E8EF086}">
      <p15:sldGuideLst xmlns:p15="http://schemas.microsoft.com/office/powerpoint/2012/main">
        <p15:guide id="2" pos="4445">
          <p15:clr>
            <a:srgbClr val="FBAE40"/>
          </p15:clr>
        </p15:guide>
        <p15:guide id="3" orient="horz" pos="862">
          <p15:clr>
            <a:srgbClr val="FBAE40"/>
          </p15:clr>
        </p15:guide>
        <p15:guide id="4" pos="884">
          <p15:clr>
            <a:srgbClr val="FBAE40"/>
          </p15:clr>
        </p15:guide>
        <p15:guide id="5" orient="horz" pos="3266">
          <p15:clr>
            <a:srgbClr val="FBAE40"/>
          </p15:clr>
        </p15:guide>
        <p15:guide id="6" orient="horz" pos="1270">
          <p15:clr>
            <a:srgbClr val="FBAE40"/>
          </p15:clr>
        </p15:guide>
        <p15:guide id="7" pos="515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Headline small / Inhalt">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1514931" y="1477041"/>
            <a:ext cx="8395520" cy="466289"/>
          </a:xfrm>
        </p:spPr>
        <p:txBody>
          <a:bodyPr anchor="b" anchorCtr="0"/>
          <a:lstStyle>
            <a:lvl1pPr>
              <a:lnSpc>
                <a:spcPct val="106000"/>
              </a:lnSpc>
              <a:defRPr sz="1943" spc="33" baseline="0">
                <a:solidFill>
                  <a:schemeClr val="tx1"/>
                </a:solidFill>
              </a:defRPr>
            </a:lvl1pPr>
          </a:lstStyle>
          <a:p>
            <a:r>
              <a:rPr lang="de-DE" noProof="0" dirty="0"/>
              <a:t>Headline</a:t>
            </a:r>
            <a:endParaRPr lang="de-DE" dirty="0"/>
          </a:p>
        </p:txBody>
      </p:sp>
      <p:sp>
        <p:nvSpPr>
          <p:cNvPr id="3" name="Ort/Datum">
            <a:extLst>
              <a:ext uri="{FF2B5EF4-FFF2-40B4-BE49-F238E27FC236}">
                <a16:creationId xmlns:a16="http://schemas.microsoft.com/office/drawing/2014/main" id="{F3BD7E5E-0D7C-4519-8A38-21A1EEEA1033}"/>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4" name="Fußzeile">
            <a:extLst>
              <a:ext uri="{FF2B5EF4-FFF2-40B4-BE49-F238E27FC236}">
                <a16:creationId xmlns:a16="http://schemas.microsoft.com/office/drawing/2014/main" id="{FA56781D-5302-4441-ACD5-F04E40A48489}"/>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5" name="Foliennummer">
            <a:extLst>
              <a:ext uri="{FF2B5EF4-FFF2-40B4-BE49-F238E27FC236}">
                <a16:creationId xmlns:a16="http://schemas.microsoft.com/office/drawing/2014/main" id="{81C9AC7E-BD49-4164-8410-C625100805F7}"/>
              </a:ext>
            </a:extLst>
          </p:cNvPr>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6" name="Inhalt">
            <a:extLst>
              <a:ext uri="{FF2B5EF4-FFF2-40B4-BE49-F238E27FC236}">
                <a16:creationId xmlns:a16="http://schemas.microsoft.com/office/drawing/2014/main" id="{33B03A58-9490-4DCE-92BA-9E125E3EEE54}"/>
              </a:ext>
            </a:extLst>
          </p:cNvPr>
          <p:cNvSpPr>
            <a:spLocks noGrp="1"/>
          </p:cNvSpPr>
          <p:nvPr>
            <p:ph idx="1" hasCustomPrompt="1"/>
          </p:nvPr>
        </p:nvSpPr>
        <p:spPr>
          <a:xfrm>
            <a:off x="1514931" y="2176151"/>
            <a:ext cx="8395520" cy="3420153"/>
          </a:xfrm>
          <a:prstGeom prst="rect">
            <a:avLst/>
          </a:prstGeom>
        </p:spPr>
        <p:txBody>
          <a:bodyPr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Tree>
    <p:extLst>
      <p:ext uri="{BB962C8B-B14F-4D97-AF65-F5344CB8AC3E}">
        <p14:creationId xmlns:p14="http://schemas.microsoft.com/office/powerpoint/2010/main" val="1216722983"/>
      </p:ext>
    </p:extLst>
  </p:cSld>
  <p:clrMapOvr>
    <a:masterClrMapping/>
  </p:clrMapOvr>
  <p:extLst>
    <p:ext uri="{DCECCB84-F9BA-43D5-87BE-67443E8EF086}">
      <p15:sldGuideLst xmlns:p15="http://schemas.microsoft.com/office/powerpoint/2012/main">
        <p15:guide id="2" pos="5783">
          <p15:clr>
            <a:srgbClr val="FBAE40"/>
          </p15:clr>
        </p15:guide>
        <p15:guide id="3" orient="horz" pos="862">
          <p15:clr>
            <a:srgbClr val="FBAE40"/>
          </p15:clr>
        </p15:guide>
        <p15:guide id="4" pos="884">
          <p15:clr>
            <a:srgbClr val="FBAE40"/>
          </p15:clr>
        </p15:guide>
        <p15:guide id="5" orient="horz" pos="3266">
          <p15:clr>
            <a:srgbClr val="FBAE40"/>
          </p15:clr>
        </p15:guide>
        <p15:guide id="6" orient="horz" pos="127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ild / Headline / Inhalt">
    <p:spTree>
      <p:nvGrpSpPr>
        <p:cNvPr id="1" name=""/>
        <p:cNvGrpSpPr/>
        <p:nvPr/>
      </p:nvGrpSpPr>
      <p:grpSpPr>
        <a:xfrm>
          <a:off x="0" y="0"/>
          <a:ext cx="0" cy="0"/>
          <a:chOff x="0" y="0"/>
          <a:chExt cx="0" cy="0"/>
        </a:xfrm>
      </p:grpSpPr>
      <p:sp>
        <p:nvSpPr>
          <p:cNvPr id="11" name="Bild">
            <a:extLst>
              <a:ext uri="{FF2B5EF4-FFF2-40B4-BE49-F238E27FC236}">
                <a16:creationId xmlns:a16="http://schemas.microsoft.com/office/drawing/2014/main" id="{F10AB7D8-7A08-42DA-9290-D92CA74A764F}"/>
              </a:ext>
            </a:extLst>
          </p:cNvPr>
          <p:cNvSpPr>
            <a:spLocks noGrp="1"/>
          </p:cNvSpPr>
          <p:nvPr>
            <p:ph type="pic" sz="quarter" idx="14" hasCustomPrompt="1"/>
          </p:nvPr>
        </p:nvSpPr>
        <p:spPr>
          <a:xfrm>
            <a:off x="0" y="1"/>
            <a:ext cx="6218238" cy="6994525"/>
          </a:xfrm>
          <a:solidFill>
            <a:schemeClr val="bg2"/>
          </a:solidFill>
        </p:spPr>
        <p:txBody>
          <a:bodyPr/>
          <a:lstStyle>
            <a:lvl1pPr algn="ctr">
              <a:defRPr/>
            </a:lvl1pPr>
          </a:lstStyle>
          <a:p>
            <a:r>
              <a:rPr lang="de-DE" dirty="0"/>
              <a:t>Bild </a:t>
            </a:r>
            <a:br>
              <a:rPr lang="de-DE" dirty="0"/>
            </a:br>
            <a:br>
              <a:rPr lang="de-DE" dirty="0"/>
            </a:br>
            <a:r>
              <a:rPr lang="de-DE" dirty="0"/>
              <a:t>einfügen</a:t>
            </a:r>
          </a:p>
        </p:txBody>
      </p:sp>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7267890" y="1477042"/>
            <a:ext cx="4623621" cy="1241479"/>
          </a:xfrm>
        </p:spPr>
        <p:txBody>
          <a:bodyPr anchor="b" anchorCtr="0"/>
          <a:lstStyle>
            <a:lvl1pPr>
              <a:lnSpc>
                <a:spcPct val="93000"/>
              </a:lnSpc>
              <a:defRPr sz="3886" spc="33" baseline="0">
                <a:solidFill>
                  <a:schemeClr val="tx1"/>
                </a:solidFill>
              </a:defRPr>
            </a:lvl1pPr>
          </a:lstStyle>
          <a:p>
            <a:r>
              <a:rPr lang="de-DE" noProof="0" dirty="0"/>
              <a:t>Headline</a:t>
            </a:r>
            <a:endParaRPr lang="de-DE" dirty="0"/>
          </a:p>
        </p:txBody>
      </p:sp>
      <p:sp>
        <p:nvSpPr>
          <p:cNvPr id="3" name="Ort/Datum">
            <a:extLst>
              <a:ext uri="{FF2B5EF4-FFF2-40B4-BE49-F238E27FC236}">
                <a16:creationId xmlns:a16="http://schemas.microsoft.com/office/drawing/2014/main" id="{F3BD7E5E-0D7C-4519-8A38-21A1EEEA1033}"/>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4" name="Fußzeile">
            <a:extLst>
              <a:ext uri="{FF2B5EF4-FFF2-40B4-BE49-F238E27FC236}">
                <a16:creationId xmlns:a16="http://schemas.microsoft.com/office/drawing/2014/main" id="{FA56781D-5302-4441-ACD5-F04E40A48489}"/>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6" name="Inhalt">
            <a:extLst>
              <a:ext uri="{FF2B5EF4-FFF2-40B4-BE49-F238E27FC236}">
                <a16:creationId xmlns:a16="http://schemas.microsoft.com/office/drawing/2014/main" id="{33B03A58-9490-4DCE-92BA-9E125E3EEE54}"/>
              </a:ext>
            </a:extLst>
          </p:cNvPr>
          <p:cNvSpPr>
            <a:spLocks noGrp="1"/>
          </p:cNvSpPr>
          <p:nvPr>
            <p:ph idx="1" hasCustomPrompt="1"/>
          </p:nvPr>
        </p:nvSpPr>
        <p:spPr>
          <a:xfrm>
            <a:off x="7267890" y="2972594"/>
            <a:ext cx="4623622" cy="2623713"/>
          </a:xfrm>
          <a:prstGeom prst="rect">
            <a:avLst/>
          </a:prstGeom>
        </p:spPr>
        <p:txBody>
          <a:bodyPr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 name="Foliennummer">
            <a:extLst>
              <a:ext uri="{FF2B5EF4-FFF2-40B4-BE49-F238E27FC236}">
                <a16:creationId xmlns:a16="http://schemas.microsoft.com/office/drawing/2014/main" id="{30320CAD-2A11-4F73-BE37-0D6A2AF3358D}"/>
              </a:ext>
            </a:extLst>
          </p:cNvPr>
          <p:cNvSpPr>
            <a:spLocks noGrp="1"/>
          </p:cNvSpPr>
          <p:nvPr>
            <p:ph type="sldNum" sz="quarter" idx="12"/>
          </p:nvPr>
        </p:nvSpPr>
        <p:spPr>
          <a:xfrm>
            <a:off x="11115978" y="6158901"/>
            <a:ext cx="777247" cy="388575"/>
          </a:xfrm>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458153922"/>
      </p:ext>
    </p:extLst>
  </p:cSld>
  <p:clrMapOvr>
    <a:masterClrMapping/>
  </p:clrMapOvr>
  <p:extLst>
    <p:ext uri="{DCECCB84-F9BA-43D5-87BE-67443E8EF086}">
      <p15:sldGuideLst xmlns:p15="http://schemas.microsoft.com/office/powerpoint/2012/main">
        <p15:guide id="2" pos="3629">
          <p15:clr>
            <a:srgbClr val="FBAE40"/>
          </p15:clr>
        </p15:guide>
        <p15:guide id="3" orient="horz" pos="862">
          <p15:clr>
            <a:srgbClr val="FBAE40"/>
          </p15:clr>
        </p15:guide>
        <p15:guide id="4" pos="4241">
          <p15:clr>
            <a:srgbClr val="FBAE40"/>
          </p15:clr>
        </p15:guide>
        <p15:guide id="5" orient="horz" pos="3266">
          <p15:clr>
            <a:srgbClr val="FBAE40"/>
          </p15:clr>
        </p15:guide>
        <p15:guide id="6" orient="horz" pos="1734">
          <p15:clr>
            <a:srgbClr val="FBAE40"/>
          </p15:clr>
        </p15:guide>
        <p15:guide id="7" pos="693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Text / Bild 3">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0BF328A4-3DFC-4681-B363-80450A6E4EF0}"/>
              </a:ext>
            </a:extLst>
          </p:cNvPr>
          <p:cNvSpPr>
            <a:spLocks noGrp="1"/>
          </p:cNvSpPr>
          <p:nvPr>
            <p:ph type="pic" sz="quarter" idx="15" hasCustomPrompt="1"/>
          </p:nvPr>
        </p:nvSpPr>
        <p:spPr>
          <a:xfrm>
            <a:off x="6296211" y="543182"/>
            <a:ext cx="5595300" cy="5906449"/>
          </a:xfrm>
          <a:solidFill>
            <a:schemeClr val="bg2"/>
          </a:solidFill>
        </p:spPr>
        <p:txBody>
          <a:bodyPr/>
          <a:lstStyle>
            <a:lvl1pPr algn="ctr">
              <a:defRPr/>
            </a:lvl1pPr>
          </a:lstStyle>
          <a:p>
            <a:r>
              <a:rPr lang="de-DE" dirty="0"/>
              <a:t>Bild </a:t>
            </a:r>
            <a:br>
              <a:rPr lang="de-DE" dirty="0"/>
            </a:br>
            <a:br>
              <a:rPr lang="de-DE" dirty="0"/>
            </a:br>
            <a:r>
              <a:rPr lang="de-DE" dirty="0"/>
              <a:t>einfügen</a:t>
            </a:r>
          </a:p>
        </p:txBody>
      </p:sp>
      <p:sp>
        <p:nvSpPr>
          <p:cNvPr id="13" name="Text">
            <a:extLst>
              <a:ext uri="{FF2B5EF4-FFF2-40B4-BE49-F238E27FC236}">
                <a16:creationId xmlns:a16="http://schemas.microsoft.com/office/drawing/2014/main" id="{337EA5A0-5240-4115-A0AE-177403A7B8EF}"/>
              </a:ext>
            </a:extLst>
          </p:cNvPr>
          <p:cNvSpPr>
            <a:spLocks noGrp="1"/>
          </p:cNvSpPr>
          <p:nvPr>
            <p:ph type="body" orient="vert" idx="1" hasCustomPrompt="1"/>
          </p:nvPr>
        </p:nvSpPr>
        <p:spPr>
          <a:xfrm>
            <a:off x="543252" y="2971217"/>
            <a:ext cx="4119784" cy="2935233"/>
          </a:xfrm>
          <a:prstGeom prst="rect">
            <a:avLst/>
          </a:prstGeom>
        </p:spPr>
        <p:txBody>
          <a:bodyPr vert="horz"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9" name="Ort/Datum">
            <a:extLst>
              <a:ext uri="{FF2B5EF4-FFF2-40B4-BE49-F238E27FC236}">
                <a16:creationId xmlns:a16="http://schemas.microsoft.com/office/drawing/2014/main" id="{BEBD4F91-05F7-4BCE-8715-891B5E4E354E}"/>
              </a:ext>
            </a:extLst>
          </p:cNvPr>
          <p:cNvSpPr>
            <a:spLocks noGrp="1"/>
          </p:cNvSpPr>
          <p:nvPr>
            <p:ph type="dt" sz="half" idx="16"/>
          </p:nvPr>
        </p:nvSpPr>
        <p:spPr/>
        <p:txBody>
          <a:bodyPr/>
          <a:lstStyle/>
          <a:p>
            <a:r>
              <a:rPr lang="de-DE" noProof="0"/>
              <a:t>Ort den 00.00.0000</a:t>
            </a:r>
            <a:endParaRPr lang="de-DE" noProof="0" dirty="0"/>
          </a:p>
        </p:txBody>
      </p:sp>
      <p:sp>
        <p:nvSpPr>
          <p:cNvPr id="17" name="Fußzeile">
            <a:extLst>
              <a:ext uri="{FF2B5EF4-FFF2-40B4-BE49-F238E27FC236}">
                <a16:creationId xmlns:a16="http://schemas.microsoft.com/office/drawing/2014/main" id="{B638F6B6-E919-4228-BBB2-3970EB630F08}"/>
              </a:ext>
            </a:extLst>
          </p:cNvPr>
          <p:cNvSpPr>
            <a:spLocks noGrp="1"/>
          </p:cNvSpPr>
          <p:nvPr>
            <p:ph type="ftr" sz="quarter" idx="17"/>
          </p:nvPr>
        </p:nvSpPr>
        <p:spPr/>
        <p:txBody>
          <a:bodyPr/>
          <a:lstStyle/>
          <a:p>
            <a:r>
              <a:rPr lang="de-DE" noProof="0"/>
              <a:t>Titel der Präsentation</a:t>
            </a:r>
            <a:endParaRPr lang="de-DE" noProof="0" dirty="0"/>
          </a:p>
        </p:txBody>
      </p:sp>
      <p:sp>
        <p:nvSpPr>
          <p:cNvPr id="18" name="Foliennummer">
            <a:extLst>
              <a:ext uri="{FF2B5EF4-FFF2-40B4-BE49-F238E27FC236}">
                <a16:creationId xmlns:a16="http://schemas.microsoft.com/office/drawing/2014/main" id="{A20B8C7E-3B72-4057-91D1-7402BC622295}"/>
              </a:ext>
            </a:extLst>
          </p:cNvPr>
          <p:cNvSpPr>
            <a:spLocks noGrp="1"/>
          </p:cNvSpPr>
          <p:nvPr>
            <p:ph type="sldNum" sz="quarter" idx="18"/>
          </p:nvPr>
        </p:nvSpPr>
        <p:spPr>
          <a:xfrm>
            <a:off x="11115978" y="7110908"/>
            <a:ext cx="777247" cy="388575"/>
          </a:xfrm>
        </p:spPr>
        <p:txBody>
          <a:bodyPr/>
          <a:lstStyle/>
          <a:p>
            <a:fld id="{4B68E9E3-D075-454D-85C1-CCDEE54735CE}" type="slidenum">
              <a:rPr lang="de-DE" noProof="0" smtClean="0"/>
              <a:pPr/>
              <a:t>‹Nr.›</a:t>
            </a:fld>
            <a:endParaRPr lang="de-DE" noProof="0"/>
          </a:p>
        </p:txBody>
      </p:sp>
      <p:sp>
        <p:nvSpPr>
          <p:cNvPr id="10" name="Headline">
            <a:extLst>
              <a:ext uri="{FF2B5EF4-FFF2-40B4-BE49-F238E27FC236}">
                <a16:creationId xmlns:a16="http://schemas.microsoft.com/office/drawing/2014/main" id="{CF31E647-A123-441E-8061-3285D89CAA91}"/>
              </a:ext>
            </a:extLst>
          </p:cNvPr>
          <p:cNvSpPr>
            <a:spLocks noGrp="1"/>
          </p:cNvSpPr>
          <p:nvPr>
            <p:ph type="title" hasCustomPrompt="1"/>
          </p:nvPr>
        </p:nvSpPr>
        <p:spPr>
          <a:xfrm>
            <a:off x="543252" y="1477042"/>
            <a:ext cx="4119785" cy="1241479"/>
          </a:xfrm>
        </p:spPr>
        <p:txBody>
          <a:bodyPr anchor="b" anchorCtr="0"/>
          <a:lstStyle>
            <a:lvl1pPr>
              <a:lnSpc>
                <a:spcPct val="93000"/>
              </a:lnSpc>
              <a:defRPr sz="3886" spc="33" baseline="0">
                <a:solidFill>
                  <a:schemeClr val="tx1"/>
                </a:solidFill>
              </a:defRPr>
            </a:lvl1pPr>
          </a:lstStyle>
          <a:p>
            <a:r>
              <a:rPr lang="de-DE" noProof="0" dirty="0"/>
              <a:t>Headline</a:t>
            </a:r>
            <a:endParaRPr lang="de-DE" dirty="0"/>
          </a:p>
        </p:txBody>
      </p:sp>
      <p:grpSp>
        <p:nvGrpSpPr>
          <p:cNvPr id="8" name="Regieanweisungen">
            <a:extLst>
              <a:ext uri="{FF2B5EF4-FFF2-40B4-BE49-F238E27FC236}">
                <a16:creationId xmlns:a16="http://schemas.microsoft.com/office/drawing/2014/main" id="{025FB905-CFD5-432A-9E27-EA3CCDBB249A}"/>
              </a:ext>
            </a:extLst>
          </p:cNvPr>
          <p:cNvGrpSpPr/>
          <p:nvPr userDrawn="1"/>
        </p:nvGrpSpPr>
        <p:grpSpPr>
          <a:xfrm>
            <a:off x="-2254016" y="-699434"/>
            <a:ext cx="16943980" cy="8548633"/>
            <a:chOff x="-2088001" y="-648000"/>
            <a:chExt cx="15696001" cy="7920000"/>
          </a:xfrm>
        </p:grpSpPr>
        <p:sp>
          <p:nvSpPr>
            <p:cNvPr id="11" name="Hilfslinien">
              <a:extLst>
                <a:ext uri="{FF2B5EF4-FFF2-40B4-BE49-F238E27FC236}">
                  <a16:creationId xmlns:a16="http://schemas.microsoft.com/office/drawing/2014/main" id="{03F4350F-CD99-4F4A-AD08-1744C426FA4B}"/>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4" name="Zurücksetzen">
              <a:extLst>
                <a:ext uri="{FF2B5EF4-FFF2-40B4-BE49-F238E27FC236}">
                  <a16:creationId xmlns:a16="http://schemas.microsoft.com/office/drawing/2014/main" id="{F0503A4C-1F96-4A8C-A710-9207CC6D149E}"/>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15" name="Layoutwechsel">
              <a:extLst>
                <a:ext uri="{FF2B5EF4-FFF2-40B4-BE49-F238E27FC236}">
                  <a16:creationId xmlns:a16="http://schemas.microsoft.com/office/drawing/2014/main" id="{E0071DBA-0833-4709-A202-4DDF7A4F0777}"/>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16" name="Listenebenen">
              <a:extLst>
                <a:ext uri="{FF2B5EF4-FFF2-40B4-BE49-F238E27FC236}">
                  <a16:creationId xmlns:a16="http://schemas.microsoft.com/office/drawing/2014/main" id="{E4484618-46CE-4ED5-B7FF-F279DB956732}"/>
                </a:ext>
              </a:extLst>
            </p:cNvPr>
            <p:cNvGrpSpPr/>
            <p:nvPr userDrawn="1"/>
          </p:nvGrpSpPr>
          <p:grpSpPr>
            <a:xfrm>
              <a:off x="-2088001" y="0"/>
              <a:ext cx="1980001" cy="1728000"/>
              <a:chOff x="-2088001" y="0"/>
              <a:chExt cx="1980001" cy="1728000"/>
            </a:xfrm>
          </p:grpSpPr>
          <p:sp>
            <p:nvSpPr>
              <p:cNvPr id="20" name="Text // Listenebene erhöhen">
                <a:extLst>
                  <a:ext uri="{FF2B5EF4-FFF2-40B4-BE49-F238E27FC236}">
                    <a16:creationId xmlns:a16="http://schemas.microsoft.com/office/drawing/2014/main" id="{D77B155E-A768-4EB6-9595-9646C529BFE1}"/>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21" name="Text // Listenebene verringern">
                <a:extLst>
                  <a:ext uri="{FF2B5EF4-FFF2-40B4-BE49-F238E27FC236}">
                    <a16:creationId xmlns:a16="http://schemas.microsoft.com/office/drawing/2014/main" id="{E0C3B81F-D7B6-48D0-8DC7-462A8CB91416}"/>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22" name="Listenebenen">
                <a:extLst>
                  <a:ext uri="{FF2B5EF4-FFF2-40B4-BE49-F238E27FC236}">
                    <a16:creationId xmlns:a16="http://schemas.microsoft.com/office/drawing/2014/main" id="{51FC2B05-6231-49A6-AC4D-4D27D8FB325C}"/>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23" name="Bild // Listenebene verringern">
                <a:extLst>
                  <a:ext uri="{FF2B5EF4-FFF2-40B4-BE49-F238E27FC236}">
                    <a16:creationId xmlns:a16="http://schemas.microsoft.com/office/drawing/2014/main" id="{FE47C005-72B1-44D1-AE5F-C7F2C69248E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24" name="Bild // Listenebene erhöhen">
                <a:extLst>
                  <a:ext uri="{FF2B5EF4-FFF2-40B4-BE49-F238E27FC236}">
                    <a16:creationId xmlns:a16="http://schemas.microsoft.com/office/drawing/2014/main" id="{0DC6D17B-171E-4FD2-8702-5C8CA8BA86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19" name="Fußzeile">
              <a:extLst>
                <a:ext uri="{FF2B5EF4-FFF2-40B4-BE49-F238E27FC236}">
                  <a16:creationId xmlns:a16="http://schemas.microsoft.com/office/drawing/2014/main" id="{8DC807A3-C5B4-49F6-BF67-FF04BB775A84}"/>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2872719835"/>
      </p:ext>
    </p:extLst>
  </p:cSld>
  <p:clrMapOvr>
    <a:masterClrMapping/>
  </p:clrMapOvr>
  <p:extLst>
    <p:ext uri="{DCECCB84-F9BA-43D5-87BE-67443E8EF086}">
      <p15:sldGuideLst xmlns:p15="http://schemas.microsoft.com/office/powerpoint/2012/main">
        <p15:guide id="1" orient="horz" pos="317">
          <p15:clr>
            <a:srgbClr val="FBAE40"/>
          </p15:clr>
        </p15:guide>
        <p15:guide id="2" pos="317">
          <p15:clr>
            <a:srgbClr val="FBAE40"/>
          </p15:clr>
        </p15:guide>
        <p15:guide id="3" orient="horz" pos="3764">
          <p15:clr>
            <a:srgbClr val="FBAE40"/>
          </p15:clr>
        </p15:guide>
        <p15:guide id="5" pos="3674">
          <p15:clr>
            <a:srgbClr val="FBAE40"/>
          </p15:clr>
        </p15:guide>
        <p15:guide id="7" pos="6939">
          <p15:clr>
            <a:srgbClr val="FBAE40"/>
          </p15:clr>
        </p15:guide>
        <p15:guide id="8" orient="horz" pos="3447">
          <p15:clr>
            <a:srgbClr val="FBAE40"/>
          </p15:clr>
        </p15:guide>
        <p15:guide id="9" pos="2721">
          <p15:clr>
            <a:srgbClr val="FBAE40"/>
          </p15:clr>
        </p15:guide>
        <p15:guide id="10" orient="horz" pos="1734">
          <p15:clr>
            <a:srgbClr val="FBAE40"/>
          </p15:clr>
        </p15:guide>
        <p15:guide id="11" orient="horz" pos="86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Schlussfolie">
    <p:spTree>
      <p:nvGrpSpPr>
        <p:cNvPr id="1" name=""/>
        <p:cNvGrpSpPr/>
        <p:nvPr/>
      </p:nvGrpSpPr>
      <p:grpSpPr>
        <a:xfrm>
          <a:off x="0" y="0"/>
          <a:ext cx="0" cy="0"/>
          <a:chOff x="0" y="0"/>
          <a:chExt cx="0" cy="0"/>
        </a:xfrm>
      </p:grpSpPr>
      <p:sp>
        <p:nvSpPr>
          <p:cNvPr id="13" name="Bild">
            <a:extLst>
              <a:ext uri="{FF2B5EF4-FFF2-40B4-BE49-F238E27FC236}">
                <a16:creationId xmlns:a16="http://schemas.microsoft.com/office/drawing/2014/main" id="{AD434D82-B508-423B-B217-E87DFD26AACF}"/>
              </a:ext>
            </a:extLst>
          </p:cNvPr>
          <p:cNvSpPr>
            <a:spLocks noGrp="1"/>
          </p:cNvSpPr>
          <p:nvPr>
            <p:ph type="pic" sz="quarter" idx="13" hasCustomPrompt="1"/>
          </p:nvPr>
        </p:nvSpPr>
        <p:spPr>
          <a:xfrm>
            <a:off x="0" y="1"/>
            <a:ext cx="12436475" cy="6994525"/>
          </a:xfrm>
          <a:solidFill>
            <a:schemeClr val="bg2"/>
          </a:solidFill>
        </p:spPr>
        <p:txBody>
          <a:bodyPr anchor="t" anchorCtr="0"/>
          <a:lstStyle>
            <a:lvl1pPr algn="ctr">
              <a:defRPr/>
            </a:lvl1pPr>
          </a:lstStyle>
          <a:p>
            <a:br>
              <a:rPr lang="de-DE" dirty="0"/>
            </a:br>
            <a:r>
              <a:rPr lang="de-DE" dirty="0"/>
              <a:t>Bild einfügen </a:t>
            </a:r>
            <a:br>
              <a:rPr lang="de-DE" dirty="0"/>
            </a:br>
            <a:r>
              <a:rPr lang="de-DE" dirty="0"/>
              <a:t>&gt;&gt; Menü &gt; Einfügen &gt; Bilder      </a:t>
            </a:r>
            <a:br>
              <a:rPr lang="de-DE" dirty="0"/>
            </a:br>
            <a:br>
              <a:rPr lang="de-DE" dirty="0"/>
            </a:br>
            <a:br>
              <a:rPr lang="de-DE" dirty="0"/>
            </a:br>
            <a:br>
              <a:rPr lang="de-DE" dirty="0"/>
            </a:br>
            <a:br>
              <a:rPr lang="de-DE" dirty="0"/>
            </a:br>
            <a:endParaRPr lang="de-DE" dirty="0"/>
          </a:p>
        </p:txBody>
      </p:sp>
      <p:sp>
        <p:nvSpPr>
          <p:cNvPr id="14" name="Transparenz">
            <a:extLst>
              <a:ext uri="{FF2B5EF4-FFF2-40B4-BE49-F238E27FC236}">
                <a16:creationId xmlns:a16="http://schemas.microsoft.com/office/drawing/2014/main" id="{305FC845-BDCC-4331-9D36-A06E8ABB9AEB}"/>
              </a:ext>
            </a:extLst>
          </p:cNvPr>
          <p:cNvSpPr>
            <a:spLocks noGrp="1"/>
          </p:cNvSpPr>
          <p:nvPr>
            <p:ph type="body" sz="quarter" idx="15" hasCustomPrompt="1"/>
          </p:nvPr>
        </p:nvSpPr>
        <p:spPr>
          <a:xfrm>
            <a:off x="3" y="1"/>
            <a:ext cx="12436474" cy="6994525"/>
          </a:xfrm>
          <a:solidFill>
            <a:schemeClr val="tx1">
              <a:alpha val="35000"/>
            </a:schemeClr>
          </a:solidFill>
        </p:spPr>
        <p:txBody>
          <a:bodyPr bIns="6642000" anchor="b" anchorCtr="0"/>
          <a:lstStyle>
            <a:lvl1pPr marL="0" indent="0">
              <a:lnSpc>
                <a:spcPct val="100000"/>
              </a:lnSpc>
              <a:buFont typeface="Arial" panose="020B0604020202020204" pitchFamily="34" charset="0"/>
              <a:buNone/>
              <a:defRPr sz="1079" cap="none" spc="33" baseline="0">
                <a:solidFill>
                  <a:schemeClr val="tx1"/>
                </a:solidFill>
                <a:latin typeface="+mn-lt"/>
              </a:defRPr>
            </a:lvl1pPr>
            <a:lvl2pPr marL="0" indent="0">
              <a:lnSpc>
                <a:spcPct val="100000"/>
              </a:lnSpc>
              <a:buNone/>
              <a:defRPr sz="1079" cap="none" spc="33" baseline="0">
                <a:solidFill>
                  <a:schemeClr val="tx1"/>
                </a:solidFill>
                <a:latin typeface="+mn-lt"/>
              </a:defRPr>
            </a:lvl2pPr>
            <a:lvl3pPr marL="0" indent="0">
              <a:lnSpc>
                <a:spcPct val="100000"/>
              </a:lnSpc>
              <a:buFont typeface="Arial" panose="020B0604020202020204" pitchFamily="34" charset="0"/>
              <a:buNone/>
              <a:defRPr sz="1079" cap="none" spc="33" baseline="0">
                <a:solidFill>
                  <a:schemeClr val="tx1"/>
                </a:solidFill>
                <a:latin typeface="+mn-lt"/>
              </a:defRPr>
            </a:lvl3pPr>
            <a:lvl4pPr marL="0" indent="0">
              <a:lnSpc>
                <a:spcPct val="100000"/>
              </a:lnSpc>
              <a:buFont typeface="Arial" panose="020B0604020202020204" pitchFamily="34" charset="0"/>
              <a:buNone/>
              <a:defRPr sz="1079" cap="none" spc="33" baseline="0">
                <a:solidFill>
                  <a:schemeClr val="tx1"/>
                </a:solidFill>
                <a:latin typeface="+mn-lt"/>
              </a:defRPr>
            </a:lvl4pPr>
            <a:lvl5pPr marL="0" indent="0">
              <a:lnSpc>
                <a:spcPct val="100000"/>
              </a:lnSpc>
              <a:buNone/>
              <a:defRPr sz="1079" cap="none" spc="33" baseline="0">
                <a:solidFill>
                  <a:schemeClr val="tx1"/>
                </a:solidFill>
                <a:latin typeface="+mn-lt"/>
              </a:defRPr>
            </a:lvl5pPr>
            <a:lvl6pPr marL="0" indent="0">
              <a:lnSpc>
                <a:spcPct val="100000"/>
              </a:lnSpc>
              <a:buFont typeface="Arial" panose="020B0604020202020204" pitchFamily="34" charset="0"/>
              <a:buNone/>
              <a:defRPr sz="1079" cap="none" spc="33" baseline="0">
                <a:solidFill>
                  <a:schemeClr val="tx1"/>
                </a:solidFill>
                <a:latin typeface="+mn-lt"/>
              </a:defRPr>
            </a:lvl6pPr>
            <a:lvl7pPr marL="0" indent="0">
              <a:lnSpc>
                <a:spcPct val="100000"/>
              </a:lnSpc>
              <a:buNone/>
              <a:defRPr sz="1079" cap="none" spc="33" baseline="0">
                <a:solidFill>
                  <a:schemeClr val="tx1"/>
                </a:solidFill>
                <a:latin typeface="+mn-lt"/>
              </a:defRPr>
            </a:lvl7pPr>
            <a:lvl8pPr marL="0" indent="0">
              <a:lnSpc>
                <a:spcPct val="100000"/>
              </a:lnSpc>
              <a:buNone/>
              <a:defRPr sz="1079" cap="none" spc="33" baseline="0">
                <a:solidFill>
                  <a:schemeClr val="tx1"/>
                </a:solidFill>
                <a:latin typeface="+mn-lt"/>
              </a:defRPr>
            </a:lvl8pPr>
            <a:lvl9pPr marL="0" indent="0">
              <a:lnSpc>
                <a:spcPct val="100000"/>
              </a:lnSpc>
              <a:buNone/>
              <a:defRPr sz="1079" cap="none" spc="33" baseline="0">
                <a:solidFill>
                  <a:schemeClr val="tx1"/>
                </a:solidFill>
                <a:latin typeface="+mn-lt"/>
              </a:defRPr>
            </a:lvl9pPr>
          </a:lstStyle>
          <a:p>
            <a:pPr lvl="0"/>
            <a:r>
              <a:rPr lang="de-DE" noProof="0" dirty="0"/>
              <a:t>Transparente Fläche bitte nicht verschieben/ändern</a:t>
            </a:r>
          </a:p>
        </p:txBody>
      </p:sp>
      <p:sp>
        <p:nvSpPr>
          <p:cNvPr id="2" name="Titel">
            <a:extLst>
              <a:ext uri="{FF2B5EF4-FFF2-40B4-BE49-F238E27FC236}">
                <a16:creationId xmlns:a16="http://schemas.microsoft.com/office/drawing/2014/main" id="{6E7E112C-90FC-48C9-AB1C-586A3A8C897A}"/>
              </a:ext>
            </a:extLst>
          </p:cNvPr>
          <p:cNvSpPr>
            <a:spLocks noGrp="1"/>
          </p:cNvSpPr>
          <p:nvPr>
            <p:ph type="ctrTitle" hasCustomPrompt="1"/>
          </p:nvPr>
        </p:nvSpPr>
        <p:spPr>
          <a:xfrm>
            <a:off x="1514930" y="1477039"/>
            <a:ext cx="10376582" cy="2770535"/>
          </a:xfrm>
          <a:prstGeom prst="rect">
            <a:avLst/>
          </a:prstGeom>
        </p:spPr>
        <p:txBody>
          <a:bodyPr anchor="b" anchorCtr="0"/>
          <a:lstStyle>
            <a:lvl1pPr algn="l">
              <a:lnSpc>
                <a:spcPct val="90000"/>
              </a:lnSpc>
              <a:defRPr sz="5181">
                <a:solidFill>
                  <a:schemeClr val="bg1"/>
                </a:solidFill>
              </a:defRPr>
            </a:lvl1pPr>
          </a:lstStyle>
          <a:p>
            <a:r>
              <a:rPr lang="de-DE" noProof="0" dirty="0"/>
              <a:t>Schlussklausel</a:t>
            </a:r>
            <a:br>
              <a:rPr lang="de-DE" noProof="0" dirty="0"/>
            </a:br>
            <a:r>
              <a:rPr lang="de-DE" noProof="0" dirty="0"/>
              <a:t>auch mehrzeilig</a:t>
            </a:r>
          </a:p>
        </p:txBody>
      </p:sp>
      <p:sp>
        <p:nvSpPr>
          <p:cNvPr id="12" name="Ort/Datum">
            <a:extLst>
              <a:ext uri="{FF2B5EF4-FFF2-40B4-BE49-F238E27FC236}">
                <a16:creationId xmlns:a16="http://schemas.microsoft.com/office/drawing/2014/main" id="{FFC5BA3D-8E3C-4DC9-AD99-4FD55B10D724}"/>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15" name="Fußzeile">
            <a:extLst>
              <a:ext uri="{FF2B5EF4-FFF2-40B4-BE49-F238E27FC236}">
                <a16:creationId xmlns:a16="http://schemas.microsoft.com/office/drawing/2014/main" id="{CF2BF0A5-B2FA-48BD-805F-9A46F8FD7D0C}"/>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16" name="Foliennummer">
            <a:extLst>
              <a:ext uri="{FF2B5EF4-FFF2-40B4-BE49-F238E27FC236}">
                <a16:creationId xmlns:a16="http://schemas.microsoft.com/office/drawing/2014/main" id="{8BAC8BC1-63B9-4EFD-AEBF-33FB4B13920B}"/>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sp>
        <p:nvSpPr>
          <p:cNvPr id="19" name="Text">
            <a:extLst>
              <a:ext uri="{FF2B5EF4-FFF2-40B4-BE49-F238E27FC236}">
                <a16:creationId xmlns:a16="http://schemas.microsoft.com/office/drawing/2014/main" id="{B2EFD14A-133D-4C63-AB66-1AFF83B786B1}"/>
              </a:ext>
            </a:extLst>
          </p:cNvPr>
          <p:cNvSpPr>
            <a:spLocks noGrp="1"/>
          </p:cNvSpPr>
          <p:nvPr>
            <p:ph type="body" orient="vert" idx="1" hasCustomPrompt="1"/>
          </p:nvPr>
        </p:nvSpPr>
        <p:spPr>
          <a:xfrm>
            <a:off x="1514930" y="4662890"/>
            <a:ext cx="3108987" cy="1826299"/>
          </a:xfrm>
          <a:prstGeom prst="rect">
            <a:avLst/>
          </a:prstGeom>
        </p:spPr>
        <p:txBody>
          <a:bodyPr vert="horz" bIns="3600" anchor="b" anchorCtr="0"/>
          <a:lstStyle>
            <a:lvl1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1pPr>
            <a:lvl2pPr marL="0" indent="0">
              <a:lnSpc>
                <a:spcPct val="100000"/>
              </a:lnSpc>
              <a:spcBef>
                <a:spcPts val="0"/>
              </a:spcBef>
              <a:spcAft>
                <a:spcPts val="0"/>
              </a:spcAft>
              <a:buNone/>
              <a:defRPr sz="1079" cap="none" spc="33" baseline="0">
                <a:solidFill>
                  <a:schemeClr val="bg1"/>
                </a:solidFill>
                <a:latin typeface="+mn-lt"/>
              </a:defRPr>
            </a:lvl2pPr>
            <a:lvl3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3pPr>
            <a:lvl4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4pPr>
            <a:lvl5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5pPr>
            <a:lvl6pPr marL="0" indent="0">
              <a:lnSpc>
                <a:spcPct val="100000"/>
              </a:lnSpc>
              <a:spcBef>
                <a:spcPts val="0"/>
              </a:spcBef>
              <a:spcAft>
                <a:spcPts val="0"/>
              </a:spcAft>
              <a:buNone/>
              <a:defRPr sz="1079" cap="none" spc="33" baseline="0">
                <a:solidFill>
                  <a:schemeClr val="bg1"/>
                </a:solidFill>
                <a:latin typeface="+mn-lt"/>
              </a:defRPr>
            </a:lvl6pPr>
            <a:lvl7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7pPr>
            <a:lvl8pPr marL="0" indent="0">
              <a:lnSpc>
                <a:spcPct val="100000"/>
              </a:lnSpc>
              <a:spcBef>
                <a:spcPts val="0"/>
              </a:spcBef>
              <a:spcAft>
                <a:spcPts val="0"/>
              </a:spcAft>
              <a:buNone/>
              <a:defRPr sz="1079" cap="none" spc="33" baseline="0">
                <a:solidFill>
                  <a:schemeClr val="bg1"/>
                </a:solidFill>
                <a:latin typeface="+mn-lt"/>
              </a:defRPr>
            </a:lvl8pPr>
            <a:lvl9pPr marL="0" indent="0">
              <a:lnSpc>
                <a:spcPct val="100000"/>
              </a:lnSpc>
              <a:spcBef>
                <a:spcPts val="0"/>
              </a:spcBef>
              <a:spcAft>
                <a:spcPts val="0"/>
              </a:spcAft>
              <a:buNone/>
              <a:defRPr sz="1079" cap="none" spc="33" baseline="0">
                <a:solidFill>
                  <a:schemeClr val="bg1"/>
                </a:solidFill>
                <a:latin typeface="+mn-lt"/>
              </a:defRPr>
            </a:lvl9pPr>
          </a:lstStyle>
          <a:p>
            <a:pPr lvl="0"/>
            <a:r>
              <a:rPr lang="de-DE" noProof="0" dirty="0"/>
              <a:t>Vorname Nachname</a:t>
            </a:r>
            <a:br>
              <a:rPr lang="de-DE" noProof="0" dirty="0"/>
            </a:br>
            <a:r>
              <a:rPr lang="de-DE" noProof="0" dirty="0"/>
              <a:t>Funktion</a:t>
            </a:r>
            <a:br>
              <a:rPr lang="de-DE" noProof="0" dirty="0"/>
            </a:br>
            <a:br>
              <a:rPr lang="de-DE" noProof="0" dirty="0"/>
            </a:br>
            <a:r>
              <a:rPr lang="de-DE" noProof="0" dirty="0"/>
              <a:t>Adresse</a:t>
            </a:r>
            <a:br>
              <a:rPr lang="de-DE" noProof="0" dirty="0"/>
            </a:br>
            <a:br>
              <a:rPr lang="de-DE" noProof="0" dirty="0"/>
            </a:br>
            <a:r>
              <a:rPr lang="de-DE" noProof="0" dirty="0"/>
              <a:t>Tel. +00(0)00 – 00 00 00-0000</a:t>
            </a:r>
            <a:br>
              <a:rPr lang="de-DE" noProof="0" dirty="0"/>
            </a:br>
            <a:r>
              <a:rPr lang="de-DE" noProof="0" dirty="0"/>
              <a:t>vorname.nachname@sonymusic.com </a:t>
            </a:r>
          </a:p>
        </p:txBody>
      </p:sp>
      <p:sp>
        <p:nvSpPr>
          <p:cNvPr id="21" name="Text">
            <a:extLst>
              <a:ext uri="{FF2B5EF4-FFF2-40B4-BE49-F238E27FC236}">
                <a16:creationId xmlns:a16="http://schemas.microsoft.com/office/drawing/2014/main" id="{93EB3104-53AB-4513-92AB-4A8AF0C33978}"/>
              </a:ext>
            </a:extLst>
          </p:cNvPr>
          <p:cNvSpPr>
            <a:spLocks noGrp="1"/>
          </p:cNvSpPr>
          <p:nvPr>
            <p:ph type="body" orient="vert" idx="16" hasCustomPrompt="1"/>
          </p:nvPr>
        </p:nvSpPr>
        <p:spPr>
          <a:xfrm>
            <a:off x="5363003" y="4662890"/>
            <a:ext cx="3108987" cy="1826299"/>
          </a:xfrm>
          <a:prstGeom prst="rect">
            <a:avLst/>
          </a:prstGeom>
        </p:spPr>
        <p:txBody>
          <a:bodyPr vert="horz" bIns="3600" anchor="b" anchorCtr="0"/>
          <a:lstStyle>
            <a:lvl1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1pPr>
            <a:lvl2pPr marL="0" indent="0">
              <a:lnSpc>
                <a:spcPct val="100000"/>
              </a:lnSpc>
              <a:spcBef>
                <a:spcPts val="0"/>
              </a:spcBef>
              <a:spcAft>
                <a:spcPts val="0"/>
              </a:spcAft>
              <a:buNone/>
              <a:defRPr sz="1079" cap="none" spc="33" baseline="0">
                <a:solidFill>
                  <a:schemeClr val="bg1"/>
                </a:solidFill>
                <a:latin typeface="+mn-lt"/>
              </a:defRPr>
            </a:lvl2pPr>
            <a:lvl3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3pPr>
            <a:lvl4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4pPr>
            <a:lvl5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5pPr>
            <a:lvl6pPr marL="0" indent="0">
              <a:lnSpc>
                <a:spcPct val="100000"/>
              </a:lnSpc>
              <a:spcBef>
                <a:spcPts val="0"/>
              </a:spcBef>
              <a:spcAft>
                <a:spcPts val="0"/>
              </a:spcAft>
              <a:buNone/>
              <a:defRPr sz="1079" cap="none" spc="33" baseline="0">
                <a:solidFill>
                  <a:schemeClr val="bg1"/>
                </a:solidFill>
                <a:latin typeface="+mn-lt"/>
              </a:defRPr>
            </a:lvl6pPr>
            <a:lvl7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7pPr>
            <a:lvl8pPr marL="0" indent="0">
              <a:lnSpc>
                <a:spcPct val="100000"/>
              </a:lnSpc>
              <a:spcBef>
                <a:spcPts val="0"/>
              </a:spcBef>
              <a:spcAft>
                <a:spcPts val="0"/>
              </a:spcAft>
              <a:buNone/>
              <a:defRPr sz="1079" cap="none" spc="33" baseline="0">
                <a:solidFill>
                  <a:schemeClr val="bg1"/>
                </a:solidFill>
                <a:latin typeface="+mn-lt"/>
              </a:defRPr>
            </a:lvl8pPr>
            <a:lvl9pPr marL="0" indent="0">
              <a:lnSpc>
                <a:spcPct val="100000"/>
              </a:lnSpc>
              <a:spcBef>
                <a:spcPts val="0"/>
              </a:spcBef>
              <a:spcAft>
                <a:spcPts val="0"/>
              </a:spcAft>
              <a:buNone/>
              <a:defRPr sz="1079" cap="none" spc="33" baseline="0">
                <a:solidFill>
                  <a:schemeClr val="bg1"/>
                </a:solidFill>
                <a:latin typeface="+mn-lt"/>
              </a:defRPr>
            </a:lvl9pPr>
          </a:lstStyle>
          <a:p>
            <a:pPr lvl="0"/>
            <a:r>
              <a:rPr lang="de-DE" noProof="0" dirty="0"/>
              <a:t>Vorname Nachname</a:t>
            </a:r>
            <a:br>
              <a:rPr lang="de-DE" noProof="0" dirty="0"/>
            </a:br>
            <a:r>
              <a:rPr lang="de-DE" noProof="0" dirty="0"/>
              <a:t>Funktion</a:t>
            </a:r>
            <a:br>
              <a:rPr lang="de-DE" noProof="0" dirty="0"/>
            </a:br>
            <a:br>
              <a:rPr lang="de-DE" noProof="0" dirty="0"/>
            </a:br>
            <a:r>
              <a:rPr lang="de-DE" noProof="0" dirty="0"/>
              <a:t>Adresse</a:t>
            </a:r>
            <a:br>
              <a:rPr lang="de-DE" noProof="0" dirty="0"/>
            </a:br>
            <a:br>
              <a:rPr lang="de-DE" noProof="0" dirty="0"/>
            </a:br>
            <a:r>
              <a:rPr lang="de-DE" noProof="0" dirty="0"/>
              <a:t>Tel. +00(0)00 – 00 00 00-0000</a:t>
            </a:r>
            <a:br>
              <a:rPr lang="de-DE" noProof="0" dirty="0"/>
            </a:br>
            <a:r>
              <a:rPr lang="de-DE" noProof="0" dirty="0"/>
              <a:t>vorname.nachname@sonymusic.com </a:t>
            </a:r>
          </a:p>
        </p:txBody>
      </p:sp>
      <p:grpSp>
        <p:nvGrpSpPr>
          <p:cNvPr id="22" name="Regieanweisungen">
            <a:extLst>
              <a:ext uri="{FF2B5EF4-FFF2-40B4-BE49-F238E27FC236}">
                <a16:creationId xmlns:a16="http://schemas.microsoft.com/office/drawing/2014/main" id="{15468255-56E8-4073-87A9-C1EE0ADFA86C}"/>
              </a:ext>
            </a:extLst>
          </p:cNvPr>
          <p:cNvGrpSpPr/>
          <p:nvPr userDrawn="1"/>
        </p:nvGrpSpPr>
        <p:grpSpPr>
          <a:xfrm>
            <a:off x="-2254016" y="-699434"/>
            <a:ext cx="16943980" cy="8548633"/>
            <a:chOff x="-2088001" y="-648000"/>
            <a:chExt cx="15696001" cy="7920000"/>
          </a:xfrm>
        </p:grpSpPr>
        <p:sp>
          <p:nvSpPr>
            <p:cNvPr id="23" name="Hilfslinien">
              <a:extLst>
                <a:ext uri="{FF2B5EF4-FFF2-40B4-BE49-F238E27FC236}">
                  <a16:creationId xmlns:a16="http://schemas.microsoft.com/office/drawing/2014/main" id="{FA1A178D-4106-41D7-89EE-5D92F7FEB01B}"/>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4" name="Zurücksetzen">
              <a:extLst>
                <a:ext uri="{FF2B5EF4-FFF2-40B4-BE49-F238E27FC236}">
                  <a16:creationId xmlns:a16="http://schemas.microsoft.com/office/drawing/2014/main" id="{0D948FC1-8A2C-41A1-AAF6-2E445E859D4A}"/>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25" name="Layoutwechsel">
              <a:extLst>
                <a:ext uri="{FF2B5EF4-FFF2-40B4-BE49-F238E27FC236}">
                  <a16:creationId xmlns:a16="http://schemas.microsoft.com/office/drawing/2014/main" id="{CFA11216-D389-4CDE-B83B-49780F976E86}"/>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26" name="Listenebenen">
              <a:extLst>
                <a:ext uri="{FF2B5EF4-FFF2-40B4-BE49-F238E27FC236}">
                  <a16:creationId xmlns:a16="http://schemas.microsoft.com/office/drawing/2014/main" id="{9A350E5A-7D11-4788-AE97-A014E8DDC6E3}"/>
                </a:ext>
              </a:extLst>
            </p:cNvPr>
            <p:cNvGrpSpPr/>
            <p:nvPr userDrawn="1"/>
          </p:nvGrpSpPr>
          <p:grpSpPr>
            <a:xfrm>
              <a:off x="-2088001" y="0"/>
              <a:ext cx="1980001" cy="1728000"/>
              <a:chOff x="-2088001" y="0"/>
              <a:chExt cx="1980001" cy="1728000"/>
            </a:xfrm>
          </p:grpSpPr>
          <p:sp>
            <p:nvSpPr>
              <p:cNvPr id="28" name="Text // Listenebene erhöhen">
                <a:extLst>
                  <a:ext uri="{FF2B5EF4-FFF2-40B4-BE49-F238E27FC236}">
                    <a16:creationId xmlns:a16="http://schemas.microsoft.com/office/drawing/2014/main" id="{B6D73F8E-4B8A-43F8-B0AA-13B72E7825F1}"/>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29" name="Text // Listenebene verringern">
                <a:extLst>
                  <a:ext uri="{FF2B5EF4-FFF2-40B4-BE49-F238E27FC236}">
                    <a16:creationId xmlns:a16="http://schemas.microsoft.com/office/drawing/2014/main" id="{431F8D0D-B67A-4AB3-9887-DB7C72254E08}"/>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30" name="Listenebenen">
                <a:extLst>
                  <a:ext uri="{FF2B5EF4-FFF2-40B4-BE49-F238E27FC236}">
                    <a16:creationId xmlns:a16="http://schemas.microsoft.com/office/drawing/2014/main" id="{043310F8-CE33-4F89-9252-81EB6A447822}"/>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31" name="Bild // Listenebene verringern">
                <a:extLst>
                  <a:ext uri="{FF2B5EF4-FFF2-40B4-BE49-F238E27FC236}">
                    <a16:creationId xmlns:a16="http://schemas.microsoft.com/office/drawing/2014/main" id="{AB312597-3365-46EB-AFDC-A633E231FBA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32" name="Bild // Listenebene erhöhen">
                <a:extLst>
                  <a:ext uri="{FF2B5EF4-FFF2-40B4-BE49-F238E27FC236}">
                    <a16:creationId xmlns:a16="http://schemas.microsoft.com/office/drawing/2014/main" id="{E0099F3B-4695-40CD-A263-0D59A93383D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27" name="Fußzeile">
              <a:extLst>
                <a:ext uri="{FF2B5EF4-FFF2-40B4-BE49-F238E27FC236}">
                  <a16:creationId xmlns:a16="http://schemas.microsoft.com/office/drawing/2014/main" id="{C8E7537C-A1A9-43E5-B26D-E14B16AD9E0A}"/>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335051744"/>
      </p:ext>
    </p:extLst>
  </p:cSld>
  <p:clrMapOvr>
    <a:masterClrMapping/>
  </p:clrMapOvr>
  <p:extLst>
    <p:ext uri="{DCECCB84-F9BA-43D5-87BE-67443E8EF086}">
      <p15:sldGuideLst xmlns:p15="http://schemas.microsoft.com/office/powerpoint/2012/main">
        <p15:guide id="2" pos="6939">
          <p15:clr>
            <a:srgbClr val="FBAE40"/>
          </p15:clr>
        </p15:guide>
        <p15:guide id="3" orient="horz" pos="862">
          <p15:clr>
            <a:srgbClr val="FBAE40"/>
          </p15:clr>
        </p15:guide>
        <p15:guide id="5" pos="884">
          <p15:clr>
            <a:srgbClr val="FBAE40"/>
          </p15:clr>
        </p15:guide>
        <p15:guide id="7" orient="horz" pos="378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Künstler-Factsheet Bild">
    <p:spTree>
      <p:nvGrpSpPr>
        <p:cNvPr id="1" name=""/>
        <p:cNvGrpSpPr/>
        <p:nvPr/>
      </p:nvGrpSpPr>
      <p:grpSpPr>
        <a:xfrm>
          <a:off x="0" y="0"/>
          <a:ext cx="0" cy="0"/>
          <a:chOff x="0" y="0"/>
          <a:chExt cx="0" cy="0"/>
        </a:xfrm>
      </p:grpSpPr>
      <p:sp>
        <p:nvSpPr>
          <p:cNvPr id="22" name="Bild">
            <a:extLst>
              <a:ext uri="{FF2B5EF4-FFF2-40B4-BE49-F238E27FC236}">
                <a16:creationId xmlns:a16="http://schemas.microsoft.com/office/drawing/2014/main" id="{AEC37FF0-A41C-427E-AEAA-F6825683B448}"/>
              </a:ext>
            </a:extLst>
          </p:cNvPr>
          <p:cNvSpPr>
            <a:spLocks noGrp="1"/>
          </p:cNvSpPr>
          <p:nvPr>
            <p:ph type="pic" sz="quarter" idx="15" hasCustomPrompt="1"/>
          </p:nvPr>
        </p:nvSpPr>
        <p:spPr>
          <a:xfrm>
            <a:off x="1" y="-3"/>
            <a:ext cx="3769646" cy="6994527"/>
          </a:xfrm>
          <a:prstGeom prst="rect">
            <a:avLst/>
          </a:prstGeom>
          <a:solidFill>
            <a:schemeClr val="bg2"/>
          </a:solidFill>
        </p:spPr>
        <p:txBody>
          <a:bodyPr wrap="square">
            <a:noAutofit/>
          </a:bodyPr>
          <a:lstStyle>
            <a:lvl1pPr algn="ctr">
              <a:defRPr/>
            </a:lvl1pPr>
          </a:lstStyle>
          <a:p>
            <a:r>
              <a:rPr lang="de-DE" dirty="0"/>
              <a:t>Bild </a:t>
            </a:r>
            <a:br>
              <a:rPr lang="de-DE" dirty="0"/>
            </a:br>
            <a:br>
              <a:rPr lang="de-DE" dirty="0"/>
            </a:br>
            <a:r>
              <a:rPr lang="de-DE" dirty="0"/>
              <a:t>einfügen</a:t>
            </a:r>
          </a:p>
        </p:txBody>
      </p:sp>
      <p:sp>
        <p:nvSpPr>
          <p:cNvPr id="5" name="Foliennummer">
            <a:extLst>
              <a:ext uri="{FF2B5EF4-FFF2-40B4-BE49-F238E27FC236}">
                <a16:creationId xmlns:a16="http://schemas.microsoft.com/office/drawing/2014/main" id="{81C9AC7E-BD49-4164-8410-C625100805F7}"/>
              </a:ext>
            </a:extLst>
          </p:cNvPr>
          <p:cNvSpPr>
            <a:spLocks noGrp="1"/>
          </p:cNvSpPr>
          <p:nvPr>
            <p:ph type="sldNum" sz="quarter" idx="12"/>
          </p:nvPr>
        </p:nvSpPr>
        <p:spPr>
          <a:xfrm>
            <a:off x="11115978" y="6158901"/>
            <a:ext cx="777247" cy="388575"/>
          </a:xfrm>
        </p:spPr>
        <p:txBody>
          <a:bodyPr/>
          <a:lstStyle/>
          <a:p>
            <a:fld id="{4B68E9E3-D075-454D-85C1-CCDEE54735CE}" type="slidenum">
              <a:rPr lang="de-DE" noProof="0" smtClean="0"/>
              <a:pPr/>
              <a:t>‹Nr.›</a:t>
            </a:fld>
            <a:endParaRPr lang="de-DE" noProof="0"/>
          </a:p>
        </p:txBody>
      </p:sp>
      <p:sp>
        <p:nvSpPr>
          <p:cNvPr id="9" name="Ort/Datum">
            <a:extLst>
              <a:ext uri="{FF2B5EF4-FFF2-40B4-BE49-F238E27FC236}">
                <a16:creationId xmlns:a16="http://schemas.microsoft.com/office/drawing/2014/main" id="{A8E1239D-066C-4A4E-9C23-238BD17D3355}"/>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12" name="Fußzeile">
            <a:extLst>
              <a:ext uri="{FF2B5EF4-FFF2-40B4-BE49-F238E27FC236}">
                <a16:creationId xmlns:a16="http://schemas.microsoft.com/office/drawing/2014/main" id="{B9223127-3A2B-4ECA-BD81-DBA5DF80169A}"/>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4392269" y="426664"/>
            <a:ext cx="5324530" cy="1142906"/>
          </a:xfrm>
        </p:spPr>
        <p:txBody>
          <a:bodyPr anchor="b" anchorCtr="0"/>
          <a:lstStyle>
            <a:lvl1pPr>
              <a:defRPr/>
            </a:lvl1pPr>
          </a:lstStyle>
          <a:p>
            <a:r>
              <a:rPr lang="de-DE" noProof="0" dirty="0"/>
              <a:t>Künstlername</a:t>
            </a:r>
            <a:endParaRPr lang="de-DE" dirty="0"/>
          </a:p>
        </p:txBody>
      </p:sp>
      <p:sp>
        <p:nvSpPr>
          <p:cNvPr id="14" name="facebook">
            <a:extLst>
              <a:ext uri="{FF2B5EF4-FFF2-40B4-BE49-F238E27FC236}">
                <a16:creationId xmlns:a16="http://schemas.microsoft.com/office/drawing/2014/main" id="{0095464F-1617-40F6-A456-02208492B59A}"/>
              </a:ext>
            </a:extLst>
          </p:cNvPr>
          <p:cNvSpPr>
            <a:spLocks noGrp="1"/>
          </p:cNvSpPr>
          <p:nvPr>
            <p:ph type="body" orient="vert" idx="13" hasCustomPrompt="1"/>
          </p:nvPr>
        </p:nvSpPr>
        <p:spPr>
          <a:xfrm>
            <a:off x="4391445" y="5245752"/>
            <a:ext cx="159335" cy="159316"/>
          </a:xfrm>
          <a:prstGeom prst="rect">
            <a:avLst/>
          </a:prstGeom>
          <a:blipFill>
            <a:blip r:embed="rId2"/>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15" name="Text">
            <a:extLst>
              <a:ext uri="{FF2B5EF4-FFF2-40B4-BE49-F238E27FC236}">
                <a16:creationId xmlns:a16="http://schemas.microsoft.com/office/drawing/2014/main" id="{475B03BC-1953-44AB-894A-954CB2624647}"/>
              </a:ext>
            </a:extLst>
          </p:cNvPr>
          <p:cNvSpPr>
            <a:spLocks noGrp="1"/>
          </p:cNvSpPr>
          <p:nvPr>
            <p:ph type="body" orient="vert" idx="14" hasCustomPrompt="1"/>
          </p:nvPr>
        </p:nvSpPr>
        <p:spPr>
          <a:xfrm>
            <a:off x="8256722" y="5181813"/>
            <a:ext cx="2720363" cy="1267818"/>
          </a:xfrm>
          <a:prstGeom prst="rect">
            <a:avLst/>
          </a:prstGeom>
        </p:spPr>
        <p:txBody>
          <a:bodyPr vert="horz" anchor="t" anchorCtr="0"/>
          <a:lstStyle>
            <a:lvl1pPr>
              <a:lnSpc>
                <a:spcPct val="113000"/>
              </a:lnSpc>
              <a:spcBef>
                <a:spcPts val="648"/>
              </a:spcBef>
              <a:spcAft>
                <a:spcPts val="648"/>
              </a:spcAft>
              <a:defRPr sz="1511" cap="none" spc="64" baseline="0">
                <a:latin typeface="+mn-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endParaRPr lang="de-DE" noProof="0" dirty="0"/>
          </a:p>
        </p:txBody>
      </p:sp>
      <p:sp>
        <p:nvSpPr>
          <p:cNvPr id="20" name="Text">
            <a:extLst>
              <a:ext uri="{FF2B5EF4-FFF2-40B4-BE49-F238E27FC236}">
                <a16:creationId xmlns:a16="http://schemas.microsoft.com/office/drawing/2014/main" id="{8C7ECB8E-9420-41C9-9D8F-443CE643A53B}"/>
              </a:ext>
            </a:extLst>
          </p:cNvPr>
          <p:cNvSpPr>
            <a:spLocks noGrp="1"/>
          </p:cNvSpPr>
          <p:nvPr>
            <p:ph type="body" orient="vert" idx="16" hasCustomPrompt="1"/>
          </p:nvPr>
        </p:nvSpPr>
        <p:spPr>
          <a:xfrm>
            <a:off x="4392268" y="1565005"/>
            <a:ext cx="5324531" cy="669405"/>
          </a:xfrm>
          <a:prstGeom prst="rect">
            <a:avLst/>
          </a:prstGeom>
        </p:spPr>
        <p:txBody>
          <a:bodyPr vert="horz" anchor="t" anchorCtr="0"/>
          <a:lstStyle>
            <a:lvl1pPr marL="0" indent="0">
              <a:lnSpc>
                <a:spcPct val="93000"/>
              </a:lnSpc>
              <a:spcBef>
                <a:spcPts val="0"/>
              </a:spcBef>
              <a:spcAft>
                <a:spcPts val="0"/>
              </a:spcAft>
              <a:buFont typeface="Arial" panose="020B0604020202020204" pitchFamily="34" charset="0"/>
              <a:buNone/>
              <a:defRPr sz="3886" cap="none" spc="0" baseline="0">
                <a:solidFill>
                  <a:schemeClr val="accent3">
                    <a:lumMod val="40000"/>
                    <a:lumOff val="60000"/>
                  </a:schemeClr>
                </a:solidFill>
                <a:latin typeface="+mj-lt"/>
              </a:defRPr>
            </a:lvl1pPr>
            <a:lvl2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2pPr>
            <a:lvl3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3pPr>
            <a:lvl4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4pPr>
            <a:lvl5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5pPr>
            <a:lvl6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6pPr>
            <a:lvl7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7pPr>
            <a:lvl8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8pPr>
            <a:lvl9pPr marL="0" indent="0">
              <a:lnSpc>
                <a:spcPct val="93000"/>
              </a:lnSpc>
              <a:spcBef>
                <a:spcPts val="0"/>
              </a:spcBef>
              <a:spcAft>
                <a:spcPts val="0"/>
              </a:spcAft>
              <a:buFont typeface="Arial" panose="020B0604020202020204" pitchFamily="34" charset="0"/>
              <a:buNone/>
              <a:defRPr sz="3886" cap="none" spc="0" baseline="0">
                <a:solidFill>
                  <a:schemeClr val="accent3">
                    <a:lumMod val="40000"/>
                    <a:lumOff val="60000"/>
                  </a:schemeClr>
                </a:solidFill>
                <a:latin typeface="+mj-lt"/>
              </a:defRPr>
            </a:lvl9pPr>
          </a:lstStyle>
          <a:p>
            <a:pPr lvl="0"/>
            <a:r>
              <a:rPr lang="de-DE" noProof="0" dirty="0"/>
              <a:t>Künstler-Factsheet</a:t>
            </a:r>
          </a:p>
        </p:txBody>
      </p:sp>
      <p:sp>
        <p:nvSpPr>
          <p:cNvPr id="21" name="Text">
            <a:extLst>
              <a:ext uri="{FF2B5EF4-FFF2-40B4-BE49-F238E27FC236}">
                <a16:creationId xmlns:a16="http://schemas.microsoft.com/office/drawing/2014/main" id="{991C42A0-00B7-4FE9-9587-8277E811084B}"/>
              </a:ext>
            </a:extLst>
          </p:cNvPr>
          <p:cNvSpPr>
            <a:spLocks noGrp="1"/>
          </p:cNvSpPr>
          <p:nvPr>
            <p:ph type="body" orient="vert" idx="1" hasCustomPrompt="1"/>
          </p:nvPr>
        </p:nvSpPr>
        <p:spPr>
          <a:xfrm>
            <a:off x="4390555" y="2234407"/>
            <a:ext cx="7500957" cy="2331445"/>
          </a:xfrm>
          <a:prstGeom prst="rect">
            <a:avLst/>
          </a:prstGeom>
        </p:spPr>
        <p:txBody>
          <a:bodyPr vert="horz" anchor="t" anchorCtr="0"/>
          <a:lstStyle>
            <a:lvl1pPr marL="0" indent="0">
              <a:lnSpc>
                <a:spcPct val="113000"/>
              </a:lnSpc>
              <a:spcBef>
                <a:spcPts val="0"/>
              </a:spcBef>
              <a:spcAft>
                <a:spcPts val="0"/>
              </a:spcAft>
              <a:buFont typeface="Arial" panose="020B0604020202020204" pitchFamily="34" charset="0"/>
              <a:buNone/>
              <a:defRPr sz="1511" cap="none" spc="54" baseline="0">
                <a:latin typeface="+mn-lt"/>
              </a:defRPr>
            </a:lvl1pPr>
            <a:lvl2pPr marL="0" indent="0">
              <a:lnSpc>
                <a:spcPct val="100000"/>
              </a:lnSpc>
              <a:spcBef>
                <a:spcPts val="0"/>
              </a:spcBef>
              <a:spcAft>
                <a:spcPts val="0"/>
              </a:spcAft>
              <a:buFont typeface="Sony Music Sans Light" panose="020B0805030101010101" pitchFamily="34" charset="0"/>
              <a:buNone/>
              <a:defRPr sz="1079" cap="none" spc="33" baseline="0">
                <a:latin typeface="+mn-lt"/>
              </a:defRPr>
            </a:lvl2pPr>
            <a:lvl3pPr marL="0" indent="0">
              <a:lnSpc>
                <a:spcPct val="100000"/>
              </a:lnSpc>
              <a:spcBef>
                <a:spcPts val="0"/>
              </a:spcBef>
              <a:spcAft>
                <a:spcPts val="0"/>
              </a:spcAft>
              <a:buFont typeface="Sony Music Sans Light" panose="020B0805030101010101" pitchFamily="34" charset="0"/>
              <a:buNone/>
              <a:defRPr sz="1079" cap="none" spc="33" baseline="0">
                <a:latin typeface="+mn-lt"/>
              </a:defRPr>
            </a:lvl3pPr>
            <a:lvl4pPr marL="0" indent="0">
              <a:lnSpc>
                <a:spcPct val="100000"/>
              </a:lnSpc>
              <a:spcBef>
                <a:spcPts val="0"/>
              </a:spcBef>
              <a:spcAft>
                <a:spcPts val="0"/>
              </a:spcAft>
              <a:buFont typeface="Sony Music Sans Light" panose="020B0805030101010101" pitchFamily="34" charset="0"/>
              <a:buNone/>
              <a:defRPr sz="1079" cap="none" spc="33" baseline="0">
                <a:latin typeface="+mn-lt"/>
              </a:defRPr>
            </a:lvl4pPr>
            <a:lvl5pPr marL="0" indent="0">
              <a:lnSpc>
                <a:spcPct val="100000"/>
              </a:lnSpc>
              <a:spcBef>
                <a:spcPts val="0"/>
              </a:spcBef>
              <a:spcAft>
                <a:spcPts val="0"/>
              </a:spcAft>
              <a:buFont typeface="Sony Music Sans Light" panose="020B0805030101010101" pitchFamily="34" charset="0"/>
              <a:buNone/>
              <a:defRPr sz="1079" cap="none" spc="33" baseline="0">
                <a:latin typeface="+mn-lt"/>
              </a:defRPr>
            </a:lvl5pPr>
            <a:lvl6pPr marL="0" indent="0">
              <a:lnSpc>
                <a:spcPct val="100000"/>
              </a:lnSpc>
              <a:spcBef>
                <a:spcPts val="0"/>
              </a:spcBef>
              <a:spcAft>
                <a:spcPts val="0"/>
              </a:spcAft>
              <a:buFont typeface="Sony Music Sans Light" panose="020B0805030101010101" pitchFamily="34" charset="0"/>
              <a:buNone/>
              <a:defRPr sz="1079" cap="none" spc="33" baseline="0">
                <a:latin typeface="+mn-lt"/>
              </a:defRPr>
            </a:lvl6pPr>
            <a:lvl7pPr marL="0" indent="0">
              <a:lnSpc>
                <a:spcPct val="100000"/>
              </a:lnSpc>
              <a:spcBef>
                <a:spcPts val="0"/>
              </a:spcBef>
              <a:spcAft>
                <a:spcPts val="0"/>
              </a:spcAft>
              <a:buFont typeface="Sony Music Sans Light" panose="020B0805030101010101" pitchFamily="34" charset="0"/>
              <a:buNone/>
              <a:defRPr sz="1079" cap="none" spc="33" baseline="0">
                <a:latin typeface="+mn-lt"/>
              </a:defRPr>
            </a:lvl7pPr>
            <a:lvl8pPr marL="0" indent="0">
              <a:lnSpc>
                <a:spcPct val="100000"/>
              </a:lnSpc>
              <a:spcBef>
                <a:spcPts val="0"/>
              </a:spcBef>
              <a:spcAft>
                <a:spcPts val="0"/>
              </a:spcAft>
              <a:buFont typeface="Sony Music Sans Light" panose="020B0805030101010101" pitchFamily="34" charset="0"/>
              <a:buNone/>
              <a:defRPr sz="1079" cap="none" spc="33" baseline="0">
                <a:latin typeface="+mn-lt"/>
              </a:defRPr>
            </a:lvl8pPr>
            <a:lvl9pPr marL="0" indent="0">
              <a:lnSpc>
                <a:spcPct val="100000"/>
              </a:lnSpc>
              <a:spcBef>
                <a:spcPts val="0"/>
              </a:spcBef>
              <a:spcAft>
                <a:spcPts val="0"/>
              </a:spcAft>
              <a:buFont typeface="Sony Music Sans Light" panose="020B0805030101010101" pitchFamily="34" charset="0"/>
              <a:buNone/>
              <a:defRPr sz="1079" cap="none" spc="33" baseline="0">
                <a:latin typeface="+mn-lt"/>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endParaRPr lang="de-DE" noProof="0" dirty="0"/>
          </a:p>
        </p:txBody>
      </p:sp>
      <p:sp>
        <p:nvSpPr>
          <p:cNvPr id="36" name="spotify">
            <a:extLst>
              <a:ext uri="{FF2B5EF4-FFF2-40B4-BE49-F238E27FC236}">
                <a16:creationId xmlns:a16="http://schemas.microsoft.com/office/drawing/2014/main" id="{2DCDCCEC-DACB-47B7-98C5-57C20E707C7F}"/>
              </a:ext>
            </a:extLst>
          </p:cNvPr>
          <p:cNvSpPr>
            <a:spLocks noGrp="1"/>
          </p:cNvSpPr>
          <p:nvPr>
            <p:ph type="body" orient="vert" idx="17" hasCustomPrompt="1"/>
          </p:nvPr>
        </p:nvSpPr>
        <p:spPr>
          <a:xfrm>
            <a:off x="5359884" y="5230690"/>
            <a:ext cx="178767" cy="178744"/>
          </a:xfrm>
          <a:prstGeom prst="rect">
            <a:avLst/>
          </a:prstGeom>
          <a:blipFill>
            <a:blip r:embed="rId3"/>
            <a:stretch>
              <a:fillRect/>
            </a:stretch>
          </a:blipFill>
        </p:spPr>
        <p:txBody>
          <a:bodyPr vert="horz" wrap="none" lIns="3672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37" name="instagram">
            <a:extLst>
              <a:ext uri="{FF2B5EF4-FFF2-40B4-BE49-F238E27FC236}">
                <a16:creationId xmlns:a16="http://schemas.microsoft.com/office/drawing/2014/main" id="{26D9C3F3-2FEE-4F24-81EF-BEE58B845BC6}"/>
              </a:ext>
            </a:extLst>
          </p:cNvPr>
          <p:cNvSpPr>
            <a:spLocks noGrp="1"/>
          </p:cNvSpPr>
          <p:nvPr>
            <p:ph type="body" orient="vert" idx="18" hasCustomPrompt="1"/>
          </p:nvPr>
        </p:nvSpPr>
        <p:spPr>
          <a:xfrm>
            <a:off x="6324640" y="5230690"/>
            <a:ext cx="178767" cy="178744"/>
          </a:xfrm>
          <a:prstGeom prst="rect">
            <a:avLst/>
          </a:prstGeom>
          <a:blipFill>
            <a:blip r:embed="rId4"/>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38" name="www">
            <a:extLst>
              <a:ext uri="{FF2B5EF4-FFF2-40B4-BE49-F238E27FC236}">
                <a16:creationId xmlns:a16="http://schemas.microsoft.com/office/drawing/2014/main" id="{B395D04A-38A8-49E8-BEC0-59F820E9602F}"/>
              </a:ext>
            </a:extLst>
          </p:cNvPr>
          <p:cNvSpPr>
            <a:spLocks noGrp="1"/>
          </p:cNvSpPr>
          <p:nvPr>
            <p:ph type="body" orient="vert" idx="19" hasCustomPrompt="1"/>
          </p:nvPr>
        </p:nvSpPr>
        <p:spPr>
          <a:xfrm>
            <a:off x="6315410" y="5778563"/>
            <a:ext cx="178767" cy="178744"/>
          </a:xfrm>
          <a:prstGeom prst="rect">
            <a:avLst/>
          </a:prstGeom>
          <a:blipFill>
            <a:blip r:embed="rId5"/>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39" name="youtube">
            <a:extLst>
              <a:ext uri="{FF2B5EF4-FFF2-40B4-BE49-F238E27FC236}">
                <a16:creationId xmlns:a16="http://schemas.microsoft.com/office/drawing/2014/main" id="{4B41B925-7650-405B-8511-764D9E73E9E0}"/>
              </a:ext>
            </a:extLst>
          </p:cNvPr>
          <p:cNvSpPr>
            <a:spLocks noGrp="1"/>
          </p:cNvSpPr>
          <p:nvPr>
            <p:ph type="body" orient="vert" idx="20" hasCustomPrompt="1"/>
          </p:nvPr>
        </p:nvSpPr>
        <p:spPr>
          <a:xfrm>
            <a:off x="5350237" y="5789054"/>
            <a:ext cx="209856" cy="159316"/>
          </a:xfrm>
          <a:prstGeom prst="rect">
            <a:avLst/>
          </a:prstGeom>
          <a:blipFill>
            <a:blip r:embed="rId6"/>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40" name="twitter">
            <a:extLst>
              <a:ext uri="{FF2B5EF4-FFF2-40B4-BE49-F238E27FC236}">
                <a16:creationId xmlns:a16="http://schemas.microsoft.com/office/drawing/2014/main" id="{FAF00DA9-5889-4120-ACDB-133E215F54E0}"/>
              </a:ext>
            </a:extLst>
          </p:cNvPr>
          <p:cNvSpPr>
            <a:spLocks noGrp="1"/>
          </p:cNvSpPr>
          <p:nvPr>
            <p:ph type="body" orient="vert" idx="21" hasCustomPrompt="1"/>
          </p:nvPr>
        </p:nvSpPr>
        <p:spPr>
          <a:xfrm>
            <a:off x="4391445" y="5789054"/>
            <a:ext cx="159335" cy="159316"/>
          </a:xfrm>
          <a:prstGeom prst="rect">
            <a:avLst/>
          </a:prstGeom>
          <a:blipFill>
            <a:blip r:embed="rId7"/>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41" name="Text">
            <a:extLst>
              <a:ext uri="{FF2B5EF4-FFF2-40B4-BE49-F238E27FC236}">
                <a16:creationId xmlns:a16="http://schemas.microsoft.com/office/drawing/2014/main" id="{E399F861-6B21-4C9F-9AED-109E4811C749}"/>
              </a:ext>
            </a:extLst>
          </p:cNvPr>
          <p:cNvSpPr>
            <a:spLocks noGrp="1"/>
          </p:cNvSpPr>
          <p:nvPr>
            <p:ph type="body" orient="vert" idx="22" hasCustomPrompt="1"/>
          </p:nvPr>
        </p:nvSpPr>
        <p:spPr>
          <a:xfrm>
            <a:off x="4390555" y="4916990"/>
            <a:ext cx="2720364" cy="155430"/>
          </a:xfrm>
          <a:prstGeom prst="rect">
            <a:avLst/>
          </a:prstGeom>
        </p:spPr>
        <p:txBody>
          <a:bodyPr vert="horz" anchor="b" anchorCtr="0"/>
          <a:lstStyle>
            <a:lvl1pPr>
              <a:lnSpc>
                <a:spcPct val="95000"/>
              </a:lnSpc>
              <a:spcBef>
                <a:spcPts val="0"/>
              </a:spcBef>
              <a:spcAft>
                <a:spcPts val="0"/>
              </a:spcAft>
              <a:defRPr sz="756" cap="all" spc="64" baseline="0">
                <a:latin typeface="+mj-lt"/>
              </a:defRPr>
            </a:lvl1pPr>
            <a:lvl2pPr marL="0" indent="0">
              <a:lnSpc>
                <a:spcPct val="95000"/>
              </a:lnSpc>
              <a:spcBef>
                <a:spcPts val="0"/>
              </a:spcBef>
              <a:spcAft>
                <a:spcPts val="0"/>
              </a:spcAft>
              <a:buNone/>
              <a:defRPr sz="756" cap="all" spc="64" baseline="0">
                <a:latin typeface="+mj-lt"/>
              </a:defRPr>
            </a:lvl2pPr>
            <a:lvl3pPr marL="0" indent="0">
              <a:lnSpc>
                <a:spcPct val="95000"/>
              </a:lnSpc>
              <a:spcBef>
                <a:spcPts val="0"/>
              </a:spcBef>
              <a:spcAft>
                <a:spcPts val="0"/>
              </a:spcAft>
              <a:buFont typeface="Sony Music Sans Light" panose="020B0805030101010101" pitchFamily="34" charset="0"/>
              <a:buNone/>
              <a:defRPr sz="756" cap="all" spc="64" baseline="0">
                <a:latin typeface="+mj-lt"/>
              </a:defRPr>
            </a:lvl3pPr>
            <a:lvl4pPr marL="0" indent="0">
              <a:lnSpc>
                <a:spcPct val="95000"/>
              </a:lnSpc>
              <a:spcBef>
                <a:spcPts val="0"/>
              </a:spcBef>
              <a:spcAft>
                <a:spcPts val="0"/>
              </a:spcAft>
              <a:buFont typeface="Sony Music Sans Light" panose="020B0805030101010101" pitchFamily="34" charset="0"/>
              <a:buNone/>
              <a:defRPr sz="756" cap="all" spc="64" baseline="0">
                <a:latin typeface="+mj-lt"/>
              </a:defRPr>
            </a:lvl4pPr>
            <a:lvl5pPr marL="0" indent="0">
              <a:lnSpc>
                <a:spcPct val="95000"/>
              </a:lnSpc>
              <a:spcBef>
                <a:spcPts val="0"/>
              </a:spcBef>
              <a:spcAft>
                <a:spcPts val="0"/>
              </a:spcAft>
              <a:buFont typeface="Sony Music Sans Light" panose="020B0805030101010101" pitchFamily="34" charset="0"/>
              <a:buNone/>
              <a:defRPr sz="756" cap="all" spc="64" baseline="0">
                <a:latin typeface="+mj-lt"/>
              </a:defRPr>
            </a:lvl5pPr>
            <a:lvl6pPr marL="0" indent="0">
              <a:lnSpc>
                <a:spcPct val="95000"/>
              </a:lnSpc>
              <a:spcBef>
                <a:spcPts val="0"/>
              </a:spcBef>
              <a:spcAft>
                <a:spcPts val="0"/>
              </a:spcAft>
              <a:buFont typeface="Sony Music Sans Light" panose="020B0805030101010101" pitchFamily="34" charset="0"/>
              <a:buNone/>
              <a:defRPr sz="756" cap="all" spc="64" baseline="0">
                <a:latin typeface="+mj-lt"/>
              </a:defRPr>
            </a:lvl6pPr>
            <a:lvl7pPr marL="0" indent="0">
              <a:lnSpc>
                <a:spcPct val="95000"/>
              </a:lnSpc>
              <a:spcBef>
                <a:spcPts val="0"/>
              </a:spcBef>
              <a:spcAft>
                <a:spcPts val="0"/>
              </a:spcAft>
              <a:buFont typeface="Sony Music Sans Light" panose="020B0805030101010101" pitchFamily="34" charset="0"/>
              <a:buNone/>
              <a:defRPr sz="756" cap="all" spc="64" baseline="0">
                <a:latin typeface="+mj-lt"/>
              </a:defRPr>
            </a:lvl7pPr>
            <a:lvl8pPr marL="0" indent="0">
              <a:lnSpc>
                <a:spcPct val="95000"/>
              </a:lnSpc>
              <a:spcBef>
                <a:spcPts val="0"/>
              </a:spcBef>
              <a:spcAft>
                <a:spcPts val="0"/>
              </a:spcAft>
              <a:buFont typeface="Sony Music Sans Light" panose="020B0805030101010101" pitchFamily="34" charset="0"/>
              <a:buNone/>
              <a:defRPr sz="756" cap="all" spc="64" baseline="0">
                <a:latin typeface="+mj-lt"/>
              </a:defRPr>
            </a:lvl8pPr>
            <a:lvl9pPr marL="0" indent="0">
              <a:lnSpc>
                <a:spcPct val="95000"/>
              </a:lnSpc>
              <a:spcBef>
                <a:spcPts val="0"/>
              </a:spcBef>
              <a:spcAft>
                <a:spcPts val="0"/>
              </a:spcAft>
              <a:buFont typeface="Sony Music Sans Light" panose="020B0805030101010101" pitchFamily="34" charset="0"/>
              <a:buNone/>
              <a:defRPr sz="756" cap="all" spc="64" baseline="0">
                <a:latin typeface="+mj-lt"/>
              </a:defRPr>
            </a:lvl9pPr>
          </a:lstStyle>
          <a:p>
            <a:pPr lvl="0"/>
            <a:r>
              <a:rPr lang="de-DE" noProof="0" dirty="0"/>
              <a:t>Headline</a:t>
            </a:r>
          </a:p>
        </p:txBody>
      </p:sp>
      <p:sp>
        <p:nvSpPr>
          <p:cNvPr id="42" name="Text">
            <a:extLst>
              <a:ext uri="{FF2B5EF4-FFF2-40B4-BE49-F238E27FC236}">
                <a16:creationId xmlns:a16="http://schemas.microsoft.com/office/drawing/2014/main" id="{B77C4C14-1DD7-445B-ACA4-69FF1352A3A3}"/>
              </a:ext>
            </a:extLst>
          </p:cNvPr>
          <p:cNvSpPr>
            <a:spLocks noGrp="1"/>
          </p:cNvSpPr>
          <p:nvPr>
            <p:ph type="body" orient="vert" idx="23" hasCustomPrompt="1"/>
          </p:nvPr>
        </p:nvSpPr>
        <p:spPr>
          <a:xfrm>
            <a:off x="8256721" y="4916990"/>
            <a:ext cx="2720364" cy="155430"/>
          </a:xfrm>
          <a:prstGeom prst="rect">
            <a:avLst/>
          </a:prstGeom>
        </p:spPr>
        <p:txBody>
          <a:bodyPr vert="horz" anchor="b" anchorCtr="0"/>
          <a:lstStyle>
            <a:lvl1pPr>
              <a:lnSpc>
                <a:spcPct val="95000"/>
              </a:lnSpc>
              <a:spcBef>
                <a:spcPts val="0"/>
              </a:spcBef>
              <a:spcAft>
                <a:spcPts val="0"/>
              </a:spcAft>
              <a:defRPr sz="756" cap="all" spc="64" baseline="0">
                <a:latin typeface="+mj-lt"/>
              </a:defRPr>
            </a:lvl1pPr>
            <a:lvl2pPr marL="0" indent="0">
              <a:lnSpc>
                <a:spcPct val="95000"/>
              </a:lnSpc>
              <a:spcBef>
                <a:spcPts val="0"/>
              </a:spcBef>
              <a:spcAft>
                <a:spcPts val="0"/>
              </a:spcAft>
              <a:buNone/>
              <a:defRPr sz="756" cap="all" spc="64" baseline="0">
                <a:latin typeface="+mj-lt"/>
              </a:defRPr>
            </a:lvl2pPr>
            <a:lvl3pPr marL="0" indent="0">
              <a:lnSpc>
                <a:spcPct val="95000"/>
              </a:lnSpc>
              <a:spcBef>
                <a:spcPts val="0"/>
              </a:spcBef>
              <a:spcAft>
                <a:spcPts val="0"/>
              </a:spcAft>
              <a:buFont typeface="Sony Music Sans Light" panose="020B0805030101010101" pitchFamily="34" charset="0"/>
              <a:buNone/>
              <a:defRPr sz="756" cap="all" spc="64" baseline="0">
                <a:latin typeface="+mj-lt"/>
              </a:defRPr>
            </a:lvl3pPr>
            <a:lvl4pPr marL="0" indent="0">
              <a:lnSpc>
                <a:spcPct val="95000"/>
              </a:lnSpc>
              <a:spcBef>
                <a:spcPts val="0"/>
              </a:spcBef>
              <a:spcAft>
                <a:spcPts val="0"/>
              </a:spcAft>
              <a:buFont typeface="Sony Music Sans Light" panose="020B0805030101010101" pitchFamily="34" charset="0"/>
              <a:buNone/>
              <a:defRPr sz="756" cap="all" spc="64" baseline="0">
                <a:latin typeface="+mj-lt"/>
              </a:defRPr>
            </a:lvl4pPr>
            <a:lvl5pPr marL="0" indent="0">
              <a:lnSpc>
                <a:spcPct val="95000"/>
              </a:lnSpc>
              <a:spcBef>
                <a:spcPts val="0"/>
              </a:spcBef>
              <a:spcAft>
                <a:spcPts val="0"/>
              </a:spcAft>
              <a:buFont typeface="Sony Music Sans Light" panose="020B0805030101010101" pitchFamily="34" charset="0"/>
              <a:buNone/>
              <a:defRPr sz="756" cap="all" spc="64" baseline="0">
                <a:latin typeface="+mj-lt"/>
              </a:defRPr>
            </a:lvl5pPr>
            <a:lvl6pPr marL="0" indent="0">
              <a:lnSpc>
                <a:spcPct val="95000"/>
              </a:lnSpc>
              <a:spcBef>
                <a:spcPts val="0"/>
              </a:spcBef>
              <a:spcAft>
                <a:spcPts val="0"/>
              </a:spcAft>
              <a:buFont typeface="Sony Music Sans Light" panose="020B0805030101010101" pitchFamily="34" charset="0"/>
              <a:buNone/>
              <a:defRPr sz="756" cap="all" spc="64" baseline="0">
                <a:latin typeface="+mj-lt"/>
              </a:defRPr>
            </a:lvl6pPr>
            <a:lvl7pPr marL="0" indent="0">
              <a:lnSpc>
                <a:spcPct val="95000"/>
              </a:lnSpc>
              <a:spcBef>
                <a:spcPts val="0"/>
              </a:spcBef>
              <a:spcAft>
                <a:spcPts val="0"/>
              </a:spcAft>
              <a:buFont typeface="Sony Music Sans Light" panose="020B0805030101010101" pitchFamily="34" charset="0"/>
              <a:buNone/>
              <a:defRPr sz="756" cap="all" spc="64" baseline="0">
                <a:latin typeface="+mj-lt"/>
              </a:defRPr>
            </a:lvl7pPr>
            <a:lvl8pPr marL="0" indent="0">
              <a:lnSpc>
                <a:spcPct val="95000"/>
              </a:lnSpc>
              <a:spcBef>
                <a:spcPts val="0"/>
              </a:spcBef>
              <a:spcAft>
                <a:spcPts val="0"/>
              </a:spcAft>
              <a:buFont typeface="Sony Music Sans Light" panose="020B0805030101010101" pitchFamily="34" charset="0"/>
              <a:buNone/>
              <a:defRPr sz="756" cap="all" spc="64" baseline="0">
                <a:latin typeface="+mj-lt"/>
              </a:defRPr>
            </a:lvl8pPr>
            <a:lvl9pPr marL="0" indent="0">
              <a:lnSpc>
                <a:spcPct val="95000"/>
              </a:lnSpc>
              <a:spcBef>
                <a:spcPts val="0"/>
              </a:spcBef>
              <a:spcAft>
                <a:spcPts val="0"/>
              </a:spcAft>
              <a:buFont typeface="Sony Music Sans Light" panose="020B0805030101010101" pitchFamily="34" charset="0"/>
              <a:buNone/>
              <a:defRPr sz="756" cap="all" spc="64" baseline="0">
                <a:latin typeface="+mj-lt"/>
              </a:defRPr>
            </a:lvl9pPr>
          </a:lstStyle>
          <a:p>
            <a:pPr lvl="0"/>
            <a:r>
              <a:rPr lang="de-DE" noProof="0" dirty="0"/>
              <a:t>Headline</a:t>
            </a:r>
          </a:p>
        </p:txBody>
      </p:sp>
    </p:spTree>
    <p:extLst>
      <p:ext uri="{BB962C8B-B14F-4D97-AF65-F5344CB8AC3E}">
        <p14:creationId xmlns:p14="http://schemas.microsoft.com/office/powerpoint/2010/main" val="1270496791"/>
      </p:ext>
    </p:extLst>
  </p:cSld>
  <p:clrMapOvr>
    <a:masterClrMapping/>
  </p:clrMapOvr>
  <p:extLst>
    <p:ext uri="{DCECCB84-F9BA-43D5-87BE-67443E8EF086}">
      <p15:sldGuideLst xmlns:p15="http://schemas.microsoft.com/office/powerpoint/2012/main">
        <p15:guide id="1" orient="horz" pos="249">
          <p15:clr>
            <a:srgbClr val="FBAE40"/>
          </p15:clr>
        </p15:guide>
        <p15:guide id="2" pos="317">
          <p15:clr>
            <a:srgbClr val="FBAE40"/>
          </p15:clr>
        </p15:guide>
        <p15:guide id="3" orient="horz" pos="3764">
          <p15:clr>
            <a:srgbClr val="FBAE40"/>
          </p15:clr>
        </p15:guide>
        <p15:guide id="5" pos="2563">
          <p15:clr>
            <a:srgbClr val="FBAE40"/>
          </p15:clr>
        </p15:guide>
        <p15:guide id="6" pos="5670">
          <p15:clr>
            <a:srgbClr val="FBAE40"/>
          </p15:clr>
        </p15:guide>
        <p15:guide id="7" pos="6939">
          <p15:clr>
            <a:srgbClr val="FBAE40"/>
          </p15:clr>
        </p15:guide>
        <p15:guide id="8" orient="horz" pos="13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519291"/>
            <a:ext cx="11239464" cy="439465"/>
          </a:xfrm>
        </p:spPr>
        <p:txBody>
          <a:bodyPr/>
          <a:lstStyle>
            <a:lvl1pPr>
              <a:defRPr sz="2856">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95915" y="1464075"/>
            <a:ext cx="11239464" cy="1293282"/>
          </a:xfrm>
        </p:spPr>
        <p:txBody>
          <a:bodyPr/>
          <a:lstStyle>
            <a:lvl1pPr>
              <a:defRPr sz="2040">
                <a:solidFill>
                  <a:srgbClr val="000000"/>
                </a:solidFill>
                <a:latin typeface="+mn-lt"/>
              </a:defRPr>
            </a:lvl1pPr>
            <a:lvl2pPr>
              <a:defRPr sz="1632">
                <a:solidFill>
                  <a:srgbClr val="000000"/>
                </a:solidFill>
              </a:defRPr>
            </a:lvl2pPr>
            <a:lvl3pPr>
              <a:defRPr sz="1428">
                <a:solidFill>
                  <a:srgbClr val="000000"/>
                </a:solidFill>
              </a:defRPr>
            </a:lvl3pPr>
            <a:lvl4pPr>
              <a:defRPr sz="1224">
                <a:solidFill>
                  <a:srgbClr val="000000"/>
                </a:solidFill>
              </a:defRPr>
            </a:lvl4pPr>
            <a:lvl5pPr>
              <a:defRPr sz="102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726955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1"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623606" y="1478244"/>
            <a:ext cx="11195743" cy="2293880"/>
          </a:xfrm>
        </p:spPr>
        <p:txBody>
          <a:bodyPr>
            <a:spAutoFit/>
          </a:bodyPr>
          <a:lstStyle>
            <a:lvl1pPr marL="0" indent="0">
              <a:spcBef>
                <a:spcPts val="0"/>
              </a:spcBef>
              <a:spcAft>
                <a:spcPts val="612"/>
              </a:spcAft>
              <a:buNone/>
              <a:defRPr sz="2856" spc="-101" baseline="0">
                <a:gradFill>
                  <a:gsLst>
                    <a:gs pos="10000">
                      <a:srgbClr val="FF8A00"/>
                    </a:gs>
                    <a:gs pos="29583">
                      <a:srgbClr val="FF8A00"/>
                    </a:gs>
                  </a:gsLst>
                  <a:lin ang="5400000" scaled="0"/>
                </a:gradFill>
                <a:latin typeface="+mn-lt"/>
              </a:defRPr>
            </a:lvl1pPr>
            <a:lvl2pPr marL="0" indent="0">
              <a:spcBef>
                <a:spcPts val="0"/>
              </a:spcBef>
              <a:spcAft>
                <a:spcPts val="1224"/>
              </a:spcAft>
              <a:buNone/>
              <a:defRPr sz="2040">
                <a:latin typeface="Segoe UI Light" pitchFamily="34" charset="0"/>
                <a:ea typeface="Segoe UI" pitchFamily="34" charset="0"/>
                <a:cs typeface="Segoe UI"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70252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36712" y="0"/>
            <a:ext cx="2489078" cy="920829"/>
          </a:xfrm>
          <a:prstGeom prst="rect">
            <a:avLst/>
          </a:prstGeom>
        </p:spPr>
      </p:pic>
    </p:spTree>
    <p:extLst>
      <p:ext uri="{BB962C8B-B14F-4D97-AF65-F5344CB8AC3E}">
        <p14:creationId xmlns:p14="http://schemas.microsoft.com/office/powerpoint/2010/main" val="30197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79437" y="2850932"/>
            <a:ext cx="2253723" cy="1292662"/>
          </a:xfrm>
        </p:spPr>
        <p:txBody>
          <a:bodyPr anchor="ct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1840693419"/>
      </p:ext>
    </p:extLst>
  </p:cSld>
  <p:clrMapOvr>
    <a:masterClrMapping/>
  </p:clrMapOvr>
  <p:transition>
    <p:fade/>
  </p:transition>
  <p:extLst>
    <p:ext uri="{DCECCB84-F9BA-43D5-87BE-67443E8EF086}">
      <p15:sldGuideLst xmlns:p15="http://schemas.microsoft.com/office/powerpoint/2012/main">
        <p15:guide id="3" orient="horz" pos="888" userDrawn="1">
          <p15:clr>
            <a:srgbClr val="5ACBF0"/>
          </p15:clr>
        </p15:guide>
        <p15:guide id="4" orient="horz" pos="1276">
          <p15:clr>
            <a:srgbClr val="5ACBF0"/>
          </p15:clr>
        </p15:guide>
        <p15:guide id="5" orient="horz" pos="27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1" y="3317212"/>
            <a:ext cx="9193594" cy="3600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90152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39863449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6928710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508694"/>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70"/>
            <a:ext cx="5316593" cy="1293282"/>
          </a:xfrm>
        </p:spPr>
        <p:txBody>
          <a:bodyPr wrap="square">
            <a:spAutoFit/>
          </a:bodyPr>
          <a:lstStyle>
            <a:lvl1pPr marL="0" indent="0">
              <a:spcBef>
                <a:spcPts val="1248"/>
              </a:spcBef>
              <a:buClr>
                <a:schemeClr val="tx1"/>
              </a:buClr>
              <a:buFont typeface="Wingdings" panose="05000000000000000000" pitchFamily="2" charset="2"/>
              <a:buNone/>
              <a:defRPr sz="2040" b="0">
                <a:solidFill>
                  <a:srgbClr val="000000"/>
                </a:solidFill>
                <a:latin typeface="+mn-lt"/>
                <a:cs typeface="Segoe UI Semilight" panose="020B0402040204020203" pitchFamily="34" charset="0"/>
              </a:defRPr>
            </a:lvl1pPr>
            <a:lvl2pPr marL="260674" indent="0">
              <a:buFont typeface="Wingdings" panose="05000000000000000000" pitchFamily="2" charset="2"/>
              <a:buNone/>
              <a:defRPr sz="1632" b="0">
                <a:solidFill>
                  <a:srgbClr val="000000"/>
                </a:solidFill>
              </a:defRPr>
            </a:lvl2pPr>
            <a:lvl3pPr marL="459822" indent="0">
              <a:buFont typeface="Wingdings" panose="05000000000000000000" pitchFamily="2" charset="2"/>
              <a:buNone/>
              <a:tabLst/>
              <a:defRPr sz="1428" b="0">
                <a:solidFill>
                  <a:srgbClr val="000000"/>
                </a:solidFill>
              </a:defRPr>
            </a:lvl3pPr>
            <a:lvl4pPr marL="665446" indent="0">
              <a:buFont typeface="Wingdings" panose="05000000000000000000" pitchFamily="2" charset="2"/>
              <a:buNone/>
              <a:defRPr sz="1224" b="0">
                <a:solidFill>
                  <a:srgbClr val="000000"/>
                </a:solidFill>
              </a:defRPr>
            </a:lvl4pPr>
            <a:lvl5pPr marL="871071" indent="0">
              <a:buFont typeface="Wingdings" panose="05000000000000000000" pitchFamily="2" charset="2"/>
              <a:buNone/>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30984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600059" y="507446"/>
            <a:ext cx="11239464" cy="439465"/>
          </a:xfrm>
        </p:spPr>
        <p:txBody>
          <a:bodyPr/>
          <a:lstStyle>
            <a:lvl1pPr>
              <a:defRPr sz="2856">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95914"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521039" y="1466098"/>
            <a:ext cx="5316593" cy="1293282"/>
          </a:xfrm>
        </p:spPr>
        <p:txBody>
          <a:bodyPr wrap="square">
            <a:spAutoFit/>
          </a:bodyPr>
          <a:lstStyle>
            <a:lvl1pPr marL="236387" indent="-236387">
              <a:spcBef>
                <a:spcPts val="1248"/>
              </a:spcBef>
              <a:buClr>
                <a:schemeClr val="tx1"/>
              </a:buClr>
              <a:buFont typeface="Wingdings" panose="05000000000000000000" pitchFamily="2" charset="2"/>
              <a:buChar char=""/>
              <a:defRPr sz="2040" b="0">
                <a:solidFill>
                  <a:srgbClr val="000000"/>
                </a:solidFill>
                <a:latin typeface="+mn-lt"/>
                <a:cs typeface="Segoe UI Semilight" panose="020B0402040204020203" pitchFamily="34" charset="0"/>
              </a:defRPr>
            </a:lvl1pPr>
            <a:lvl2pPr marL="435536" indent="-174862">
              <a:buFont typeface="Wingdings" panose="05000000000000000000" pitchFamily="2" charset="2"/>
              <a:buChar char=""/>
              <a:defRPr sz="1632" b="0">
                <a:solidFill>
                  <a:srgbClr val="000000"/>
                </a:solidFill>
              </a:defRPr>
            </a:lvl2pPr>
            <a:lvl3pPr marL="652494" indent="-192672">
              <a:buFont typeface="Wingdings" panose="05000000000000000000" pitchFamily="2" charset="2"/>
              <a:buChar char=""/>
              <a:tabLst/>
              <a:defRPr sz="1428" b="0">
                <a:solidFill>
                  <a:srgbClr val="000000"/>
                </a:solidFill>
              </a:defRPr>
            </a:lvl3pPr>
            <a:lvl4pPr marL="845166" indent="-179720">
              <a:buFont typeface="Wingdings" panose="05000000000000000000" pitchFamily="2" charset="2"/>
              <a:buChar char=""/>
              <a:defRPr sz="1224" b="0">
                <a:solidFill>
                  <a:srgbClr val="000000"/>
                </a:solidFill>
              </a:defRPr>
            </a:lvl4pPr>
            <a:lvl5pPr marL="1044314" indent="-173243">
              <a:buFont typeface="Wingdings" panose="05000000000000000000" pitchFamily="2" charset="2"/>
              <a:buChar char=""/>
              <a:tabLst/>
              <a:defRPr sz="102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95915" y="6584990"/>
            <a:ext cx="11246266" cy="110001"/>
          </a:xfrm>
          <a:prstGeom prst="rect">
            <a:avLst/>
          </a:prstGeom>
        </p:spPr>
        <p:txBody>
          <a:bodyPr/>
          <a:lstStyle>
            <a:lvl1pPr>
              <a:defRPr sz="81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00561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29218639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950856" y="507446"/>
            <a:ext cx="5888665"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10048371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image" Target="../media/image10.tif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image" Target="../media/image13.png"/><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image" Target="../media/image12.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6342" y="521161"/>
            <a:ext cx="11239464" cy="4394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2932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74804"/>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 id="2147484731"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Lst>
  <p:transition>
    <p:fade/>
  </p:transition>
  <p:hf sldNum="0" hdr="0" ftr="0" dt="0"/>
  <p:txStyles>
    <p:titleStyle>
      <a:lvl1pPr algn="l" defTabSz="951304" rtl="0" eaLnBrk="1" latinLnBrk="0" hangingPunct="1">
        <a:lnSpc>
          <a:spcPct val="100000"/>
        </a:lnSpc>
        <a:spcBef>
          <a:spcPct val="0"/>
        </a:spcBef>
        <a:buNone/>
        <a:defRPr lang="en-US" sz="2856" b="0" kern="1200" cap="none" spc="0" baseline="0" dirty="0" smtClean="0">
          <a:ln w="3175">
            <a:noFill/>
          </a:ln>
          <a:solidFill>
            <a:srgbClr val="000000"/>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7" userDrawn="1">
          <p15:clr>
            <a:srgbClr val="A4A3A4"/>
          </p15:clr>
        </p15:guide>
        <p15:guide id="29" orient="horz" pos="4135">
          <p15:clr>
            <a:srgbClr val="A4A3A4"/>
          </p15:clr>
        </p15:guide>
        <p15:guide id="30" pos="7637"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1825" y="1073693"/>
            <a:ext cx="11192828" cy="1165754"/>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621825" y="2469083"/>
            <a:ext cx="11192828" cy="3779037"/>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8912807" y="6482891"/>
            <a:ext cx="2901844"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B68E9E3-D075-454D-85C1-CCDEE54735CE}" type="slidenum">
              <a:rPr lang="de-DE" noProof="0" smtClean="0"/>
              <a:pPr/>
              <a:t>‹Nr.›</a:t>
            </a:fld>
            <a:endParaRPr lang="de-DE" noProof="0"/>
          </a:p>
        </p:txBody>
      </p:sp>
      <p:sp>
        <p:nvSpPr>
          <p:cNvPr id="7" name="Rechteck 6"/>
          <p:cNvSpPr/>
          <p:nvPr/>
        </p:nvSpPr>
        <p:spPr>
          <a:xfrm>
            <a:off x="0" y="0"/>
            <a:ext cx="12436475" cy="10161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36">
              <a:solidFill>
                <a:prstClr val="white"/>
              </a:solidFill>
            </a:endParaRPr>
          </a:p>
        </p:txBody>
      </p:sp>
      <p:sp>
        <p:nvSpPr>
          <p:cNvPr id="8" name="Rechteck 7"/>
          <p:cNvSpPr/>
          <p:nvPr/>
        </p:nvSpPr>
        <p:spPr>
          <a:xfrm>
            <a:off x="0" y="902669"/>
            <a:ext cx="1517315" cy="11348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36">
              <a:solidFill>
                <a:prstClr val="white"/>
              </a:solidFill>
            </a:endParaRPr>
          </a:p>
        </p:txBody>
      </p:sp>
      <p:sp>
        <p:nvSpPr>
          <p:cNvPr id="9" name="Rechteck 8"/>
          <p:cNvSpPr/>
          <p:nvPr/>
        </p:nvSpPr>
        <p:spPr>
          <a:xfrm>
            <a:off x="1615253" y="902669"/>
            <a:ext cx="10821224" cy="11348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36">
              <a:solidFill>
                <a:prstClr val="white"/>
              </a:solidFill>
            </a:endParaRPr>
          </a:p>
        </p:txBody>
      </p:sp>
      <p:pic>
        <p:nvPicPr>
          <p:cNvPr id="10" name="Picture 5" descr="\\burghausen1\sekret\Marketing\LogoBox\ppedvLogos\ppedvlogopfad.tif"/>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743929" y="254164"/>
            <a:ext cx="2399481" cy="507829"/>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p:cNvPicPr/>
          <p:nvPr/>
        </p:nvPicPr>
        <p:blipFill>
          <a:blip r:embed="rId30">
            <a:extLst>
              <a:ext uri="{28A0092B-C50C-407E-A947-70E740481C1C}">
                <a14:useLocalDpi xmlns:a14="http://schemas.microsoft.com/office/drawing/2010/main" val="0"/>
              </a:ext>
            </a:extLst>
          </a:blip>
          <a:stretch>
            <a:fillRect/>
          </a:stretch>
        </p:blipFill>
        <p:spPr>
          <a:xfrm>
            <a:off x="48277" y="6361481"/>
            <a:ext cx="3231884" cy="587532"/>
          </a:xfrm>
          <a:prstGeom prst="rect">
            <a:avLst/>
          </a:prstGeom>
        </p:spPr>
      </p:pic>
      <p:grpSp>
        <p:nvGrpSpPr>
          <p:cNvPr id="13" name="Regieanweisungen">
            <a:extLst>
              <a:ext uri="{FF2B5EF4-FFF2-40B4-BE49-F238E27FC236}">
                <a16:creationId xmlns:a16="http://schemas.microsoft.com/office/drawing/2014/main" id="{07B978BE-7889-4990-8494-217A53614B89}"/>
              </a:ext>
            </a:extLst>
          </p:cNvPr>
          <p:cNvGrpSpPr/>
          <p:nvPr userDrawn="1"/>
        </p:nvGrpSpPr>
        <p:grpSpPr>
          <a:xfrm>
            <a:off x="-2254016" y="-699434"/>
            <a:ext cx="16943980" cy="8548633"/>
            <a:chOff x="-2088001" y="-648000"/>
            <a:chExt cx="15696001" cy="7920000"/>
          </a:xfrm>
        </p:grpSpPr>
        <p:sp>
          <p:nvSpPr>
            <p:cNvPr id="14" name="Hilfslinien">
              <a:extLst>
                <a:ext uri="{FF2B5EF4-FFF2-40B4-BE49-F238E27FC236}">
                  <a16:creationId xmlns:a16="http://schemas.microsoft.com/office/drawing/2014/main" id="{7AE86ED7-0BE6-431F-8D79-2D34F3F68AFE}"/>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a:extLst>
                <a:ext uri="{FF2B5EF4-FFF2-40B4-BE49-F238E27FC236}">
                  <a16:creationId xmlns:a16="http://schemas.microsoft.com/office/drawing/2014/main" id="{9CB6DCA2-E748-46EE-8FF6-E9E08E02EB42}"/>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16" name="Layoutwechsel">
              <a:extLst>
                <a:ext uri="{FF2B5EF4-FFF2-40B4-BE49-F238E27FC236}">
                  <a16:creationId xmlns:a16="http://schemas.microsoft.com/office/drawing/2014/main" id="{2DA7D654-81F0-4988-B670-D85FECC8EB64}"/>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17" name="Listenebenen">
              <a:extLst>
                <a:ext uri="{FF2B5EF4-FFF2-40B4-BE49-F238E27FC236}">
                  <a16:creationId xmlns:a16="http://schemas.microsoft.com/office/drawing/2014/main" id="{38C556C7-8198-4CB1-AFCA-E713DBECD38F}"/>
                </a:ext>
              </a:extLst>
            </p:cNvPr>
            <p:cNvGrpSpPr/>
            <p:nvPr userDrawn="1"/>
          </p:nvGrpSpPr>
          <p:grpSpPr>
            <a:xfrm>
              <a:off x="-2088001" y="0"/>
              <a:ext cx="1980001" cy="1728000"/>
              <a:chOff x="-2088001" y="0"/>
              <a:chExt cx="1980001" cy="1728000"/>
            </a:xfrm>
          </p:grpSpPr>
          <p:sp>
            <p:nvSpPr>
              <p:cNvPr id="19" name="Text // Listenebene erhöhen">
                <a:extLst>
                  <a:ext uri="{FF2B5EF4-FFF2-40B4-BE49-F238E27FC236}">
                    <a16:creationId xmlns:a16="http://schemas.microsoft.com/office/drawing/2014/main" id="{BB691D29-D8C9-4461-BB7E-D4EACE0E78AD}"/>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20" name="Text // Listenebene verringern">
                <a:extLst>
                  <a:ext uri="{FF2B5EF4-FFF2-40B4-BE49-F238E27FC236}">
                    <a16:creationId xmlns:a16="http://schemas.microsoft.com/office/drawing/2014/main" id="{57CA9EE5-BAF3-4788-94E8-54D6605DFB4B}"/>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21" name="Listenebenen">
                <a:extLst>
                  <a:ext uri="{FF2B5EF4-FFF2-40B4-BE49-F238E27FC236}">
                    <a16:creationId xmlns:a16="http://schemas.microsoft.com/office/drawing/2014/main" id="{E9036137-EAF7-47FC-9BC8-4D3187664586}"/>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22" name="Bild // Listenebene verringern">
                <a:extLst>
                  <a:ext uri="{FF2B5EF4-FFF2-40B4-BE49-F238E27FC236}">
                    <a16:creationId xmlns:a16="http://schemas.microsoft.com/office/drawing/2014/main" id="{90611FD3-D648-4CDB-9A9A-25908913A8ED}"/>
                  </a:ext>
                </a:extLst>
              </p:cNvPr>
              <p:cNvPicPr>
                <a:picLocks noChangeAspect="1"/>
              </p:cNvPicPr>
              <p:nvPr userDrawn="1"/>
            </p:nvPicPr>
            <p:blipFill>
              <a:blip r:embed="rId31">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23" name="Bild // Listenebene erhöhen">
                <a:extLst>
                  <a:ext uri="{FF2B5EF4-FFF2-40B4-BE49-F238E27FC236}">
                    <a16:creationId xmlns:a16="http://schemas.microsoft.com/office/drawing/2014/main" id="{88FDE67E-71F6-4EE4-95D0-E844DD1EC56E}"/>
                  </a:ext>
                </a:extLst>
              </p:cNvPr>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18" name="Fußzeile">
              <a:extLst>
                <a:ext uri="{FF2B5EF4-FFF2-40B4-BE49-F238E27FC236}">
                  <a16:creationId xmlns:a16="http://schemas.microsoft.com/office/drawing/2014/main" id="{4DE54C2E-D6E6-4572-A526-2EE7FE3D93A3}"/>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2291917437"/>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 id="2147484765" r:id="rId20"/>
    <p:sldLayoutId id="2147484766" r:id="rId21"/>
    <p:sldLayoutId id="2147484767" r:id="rId22"/>
    <p:sldLayoutId id="2147484768" r:id="rId23"/>
    <p:sldLayoutId id="2147484769" r:id="rId24"/>
    <p:sldLayoutId id="2147484770" r:id="rId25"/>
    <p:sldLayoutId id="2147484771" r:id="rId26"/>
    <p:sldLayoutId id="2147484772" r:id="rId27"/>
  </p:sldLayoutIdLst>
  <p:hf hdr="0"/>
  <p:txStyles>
    <p:titleStyle>
      <a:lvl1pPr algn="ctr" defTabSz="932585" rtl="0" eaLnBrk="1" latinLnBrk="0" hangingPunct="1">
        <a:spcBef>
          <a:spcPct val="0"/>
        </a:spcBef>
        <a:buNone/>
        <a:defRPr sz="4488" kern="1200">
          <a:solidFill>
            <a:schemeClr val="tx1"/>
          </a:solidFill>
          <a:latin typeface="+mj-lt"/>
          <a:ea typeface="+mj-ea"/>
          <a:cs typeface="+mj-cs"/>
        </a:defRPr>
      </a:lvl1pPr>
    </p:titleStyle>
    <p:bodyStyle>
      <a:lvl1pPr marL="349720" indent="-349720" algn="l" defTabSz="932585"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725" indent="-291432" algn="l" defTabSz="932585"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731" indent="-233146" algn="l" defTabSz="932585"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024"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316"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4609"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902"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94"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86"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de-DE"/>
      </a:defPPr>
      <a:lvl1pPr marL="0" algn="l" defTabSz="932585" rtl="0" eaLnBrk="1" latinLnBrk="0" hangingPunct="1">
        <a:defRPr sz="1836" kern="1200">
          <a:solidFill>
            <a:schemeClr val="tx1"/>
          </a:solidFill>
          <a:latin typeface="+mn-lt"/>
          <a:ea typeface="+mn-ea"/>
          <a:cs typeface="+mn-cs"/>
        </a:defRPr>
      </a:lvl1pPr>
      <a:lvl2pPr marL="466292" algn="l" defTabSz="932585" rtl="0" eaLnBrk="1" latinLnBrk="0" hangingPunct="1">
        <a:defRPr sz="1836" kern="1200">
          <a:solidFill>
            <a:schemeClr val="tx1"/>
          </a:solidFill>
          <a:latin typeface="+mn-lt"/>
          <a:ea typeface="+mn-ea"/>
          <a:cs typeface="+mn-cs"/>
        </a:defRPr>
      </a:lvl2pPr>
      <a:lvl3pPr marL="932585" algn="l" defTabSz="932585" rtl="0" eaLnBrk="1" latinLnBrk="0" hangingPunct="1">
        <a:defRPr sz="1836" kern="1200">
          <a:solidFill>
            <a:schemeClr val="tx1"/>
          </a:solidFill>
          <a:latin typeface="+mn-lt"/>
          <a:ea typeface="+mn-ea"/>
          <a:cs typeface="+mn-cs"/>
        </a:defRPr>
      </a:lvl3pPr>
      <a:lvl4pPr marL="1398878" algn="l" defTabSz="932585" rtl="0" eaLnBrk="1" latinLnBrk="0" hangingPunct="1">
        <a:defRPr sz="1836" kern="1200">
          <a:solidFill>
            <a:schemeClr val="tx1"/>
          </a:solidFill>
          <a:latin typeface="+mn-lt"/>
          <a:ea typeface="+mn-ea"/>
          <a:cs typeface="+mn-cs"/>
        </a:defRPr>
      </a:lvl4pPr>
      <a:lvl5pPr marL="1865170" algn="l" defTabSz="932585" rtl="0" eaLnBrk="1" latinLnBrk="0" hangingPunct="1">
        <a:defRPr sz="1836" kern="1200">
          <a:solidFill>
            <a:schemeClr val="tx1"/>
          </a:solidFill>
          <a:latin typeface="+mn-lt"/>
          <a:ea typeface="+mn-ea"/>
          <a:cs typeface="+mn-cs"/>
        </a:defRPr>
      </a:lvl5pPr>
      <a:lvl6pPr marL="2331462" algn="l" defTabSz="932585" rtl="0" eaLnBrk="1" latinLnBrk="0" hangingPunct="1">
        <a:defRPr sz="1836" kern="1200">
          <a:solidFill>
            <a:schemeClr val="tx1"/>
          </a:solidFill>
          <a:latin typeface="+mn-lt"/>
          <a:ea typeface="+mn-ea"/>
          <a:cs typeface="+mn-cs"/>
        </a:defRPr>
      </a:lvl6pPr>
      <a:lvl7pPr marL="2797756" algn="l" defTabSz="932585" rtl="0" eaLnBrk="1" latinLnBrk="0" hangingPunct="1">
        <a:defRPr sz="1836" kern="1200">
          <a:solidFill>
            <a:schemeClr val="tx1"/>
          </a:solidFill>
          <a:latin typeface="+mn-lt"/>
          <a:ea typeface="+mn-ea"/>
          <a:cs typeface="+mn-cs"/>
        </a:defRPr>
      </a:lvl7pPr>
      <a:lvl8pPr marL="3264048" algn="l" defTabSz="932585" rtl="0" eaLnBrk="1" latinLnBrk="0" hangingPunct="1">
        <a:defRPr sz="1836" kern="1200">
          <a:solidFill>
            <a:schemeClr val="tx1"/>
          </a:solidFill>
          <a:latin typeface="+mn-lt"/>
          <a:ea typeface="+mn-ea"/>
          <a:cs typeface="+mn-cs"/>
        </a:defRPr>
      </a:lvl8pPr>
      <a:lvl9pPr marL="3730340" algn="l" defTabSz="932585"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42.xml"/><Relationship Id="rId5" Type="http://schemas.openxmlformats.org/officeDocument/2006/relationships/image" Target="../media/image22.jp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5.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8.xml"/><Relationship Id="rId1" Type="http://schemas.openxmlformats.org/officeDocument/2006/relationships/slideLayout" Target="../slideLayouts/slideLayout55.xml"/><Relationship Id="rId5" Type="http://schemas.openxmlformats.org/officeDocument/2006/relationships/image" Target="../media/image47.wmf"/><Relationship Id="rId4" Type="http://schemas.openxmlformats.org/officeDocument/2006/relationships/image" Target="../media/image46.wmf"/></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notesSlide" Target="../notesSlides/notesSlide19.xml"/><Relationship Id="rId1" Type="http://schemas.openxmlformats.org/officeDocument/2006/relationships/slideLayout" Target="../slideLayouts/slideLayout55.xml"/><Relationship Id="rId6" Type="http://schemas.openxmlformats.org/officeDocument/2006/relationships/image" Target="../media/image67.emf"/><Relationship Id="rId5" Type="http://schemas.openxmlformats.org/officeDocument/2006/relationships/image" Target="../media/image66.emf"/><Relationship Id="rId10" Type="http://schemas.openxmlformats.org/officeDocument/2006/relationships/image" Target="../media/image71.emf"/><Relationship Id="rId4" Type="http://schemas.openxmlformats.org/officeDocument/2006/relationships/image" Target="../media/image65.emf"/><Relationship Id="rId9" Type="http://schemas.openxmlformats.org/officeDocument/2006/relationships/image" Target="../media/image70.emf"/></Relationships>
</file>

<file path=ppt/slides/_rels/slide2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 Id="rId9" Type="http://schemas.openxmlformats.org/officeDocument/2006/relationships/image" Target="../media/image79.emf"/></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hyperlink" Target="https://aka.ms/TeamsSuccessKit" TargetMode="External"/><Relationship Id="rId2" Type="http://schemas.openxmlformats.org/officeDocument/2006/relationships/notesSlide" Target="../notesSlides/notesSlide24.xml"/><Relationship Id="rId1" Type="http://schemas.openxmlformats.org/officeDocument/2006/relationships/slideLayout" Target="../slideLayouts/slideLayout55.xml"/><Relationship Id="rId4" Type="http://schemas.openxmlformats.org/officeDocument/2006/relationships/hyperlink" Target="https://aka.ms/MicrosoftAdop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55.xml"/><Relationship Id="rId5" Type="http://schemas.openxmlformats.org/officeDocument/2006/relationships/image" Target="../media/image85.emf"/><Relationship Id="rId4" Type="http://schemas.openxmlformats.org/officeDocument/2006/relationships/image" Target="../media/image84.emf"/></Relationships>
</file>

<file path=ppt/slides/_rels/slide3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xml"/><Relationship Id="rId1" Type="http://schemas.openxmlformats.org/officeDocument/2006/relationships/slideLayout" Target="../slideLayouts/slideLayout52.xml"/><Relationship Id="rId5" Type="http://schemas.openxmlformats.org/officeDocument/2006/relationships/image" Target="../media/image25.wmf"/><Relationship Id="rId4" Type="http://schemas.openxmlformats.org/officeDocument/2006/relationships/image" Target="../media/image24.wmf"/></Relationships>
</file>

<file path=ppt/slides/_rels/slide4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xml"/><Relationship Id="rId1" Type="http://schemas.openxmlformats.org/officeDocument/2006/relationships/slideLayout" Target="../slideLayouts/slideLayout55.xml"/><Relationship Id="rId5" Type="http://schemas.openxmlformats.org/officeDocument/2006/relationships/image" Target="../media/image93.emf"/><Relationship Id="rId4" Type="http://schemas.openxmlformats.org/officeDocument/2006/relationships/image" Target="../media/image92.emf"/></Relationships>
</file>

<file path=ppt/slides/_rels/slide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notesSlide" Target="../notesSlides/notesSlide5.xml"/><Relationship Id="rId1" Type="http://schemas.openxmlformats.org/officeDocument/2006/relationships/slideLayout" Target="../slideLayouts/slideLayout54.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 Id="rId9" Type="http://schemas.openxmlformats.org/officeDocument/2006/relationships/image" Target="../media/image33.wmf"/></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sp>
        <p:nvSpPr>
          <p:cNvPr id="13" name="Textplatzhalter 12">
            <a:extLst>
              <a:ext uri="{FF2B5EF4-FFF2-40B4-BE49-F238E27FC236}">
                <a16:creationId xmlns:a16="http://schemas.microsoft.com/office/drawing/2014/main" id="{A6FF9362-3AFF-4B13-BF7C-DA32D4D1EE60}"/>
              </a:ext>
            </a:extLst>
          </p:cNvPr>
          <p:cNvSpPr>
            <a:spLocks noGrp="1"/>
          </p:cNvSpPr>
          <p:nvPr>
            <p:ph type="body" sz="quarter" idx="15"/>
          </p:nvPr>
        </p:nvSpPr>
        <p:spPr/>
        <p:txBody>
          <a:bodyPr>
            <a:normAutofit fontScale="25000" lnSpcReduction="20000"/>
          </a:bodyPr>
          <a:lstStyle/>
          <a:p>
            <a:endParaRPr lang="de-DE" dirty="0"/>
          </a:p>
        </p:txBody>
      </p:sp>
      <p:sp>
        <p:nvSpPr>
          <p:cNvPr id="95" name="Titel 94">
            <a:extLst>
              <a:ext uri="{FF2B5EF4-FFF2-40B4-BE49-F238E27FC236}">
                <a16:creationId xmlns:a16="http://schemas.microsoft.com/office/drawing/2014/main" id="{CEE9C838-C274-4C6F-9338-92B5B184FC89}"/>
              </a:ext>
            </a:extLst>
          </p:cNvPr>
          <p:cNvSpPr>
            <a:spLocks noGrp="1"/>
          </p:cNvSpPr>
          <p:nvPr>
            <p:ph type="ctrTitle"/>
          </p:nvPr>
        </p:nvSpPr>
        <p:spPr>
          <a:xfrm>
            <a:off x="1432168" y="3914821"/>
            <a:ext cx="12347279" cy="2215559"/>
          </a:xfrm>
        </p:spPr>
        <p:txBody>
          <a:bodyPr>
            <a:normAutofit/>
          </a:bodyPr>
          <a:lstStyle/>
          <a:p>
            <a:r>
              <a:rPr lang="de-DE" sz="4896" dirty="0">
                <a:solidFill>
                  <a:schemeClr val="tx2"/>
                </a:solidFill>
              </a:rPr>
              <a:t>MS Teams – Übersicht Grundlagen</a:t>
            </a:r>
          </a:p>
        </p:txBody>
      </p:sp>
      <p:sp>
        <p:nvSpPr>
          <p:cNvPr id="5" name="Fußzeilenplatzhalter 4">
            <a:extLst>
              <a:ext uri="{FF2B5EF4-FFF2-40B4-BE49-F238E27FC236}">
                <a16:creationId xmlns:a16="http://schemas.microsoft.com/office/drawing/2014/main" id="{4B2B67AB-1BC7-47B2-850B-35F54C77A95A}"/>
              </a:ext>
            </a:extLst>
          </p:cNvPr>
          <p:cNvSpPr>
            <a:spLocks noGrp="1"/>
          </p:cNvSpPr>
          <p:nvPr>
            <p:ph type="ftr" sz="quarter" idx="17"/>
          </p:nvPr>
        </p:nvSpPr>
        <p:spPr>
          <a:xfrm>
            <a:off x="1515596" y="6062339"/>
            <a:ext cx="3541950" cy="300214"/>
          </a:xfrm>
        </p:spPr>
        <p:txBody>
          <a:bodyPr/>
          <a:lstStyle/>
          <a:p>
            <a:pPr defTabSz="932585"/>
            <a:r>
              <a:rPr lang="de-DE" sz="1727" b="1" dirty="0">
                <a:solidFill>
                  <a:prstClr val="black"/>
                </a:solidFill>
                <a:latin typeface="Calibri"/>
              </a:rPr>
              <a:t>Remigiusz Suszkiewicz (B.A.)</a:t>
            </a:r>
          </a:p>
        </p:txBody>
      </p:sp>
      <p:sp>
        <p:nvSpPr>
          <p:cNvPr id="6" name="Foliennummernplatzhalter 5">
            <a:extLst>
              <a:ext uri="{FF2B5EF4-FFF2-40B4-BE49-F238E27FC236}">
                <a16:creationId xmlns:a16="http://schemas.microsoft.com/office/drawing/2014/main" id="{E054ACF2-BC90-47A0-9CF7-4B06BB1238E6}"/>
              </a:ext>
            </a:extLst>
          </p:cNvPr>
          <p:cNvSpPr>
            <a:spLocks noGrp="1"/>
          </p:cNvSpPr>
          <p:nvPr>
            <p:ph type="sldNum" sz="quarter" idx="12"/>
          </p:nvPr>
        </p:nvSpPr>
        <p:spPr/>
        <p:txBody>
          <a:bodyPr/>
          <a:lstStyle/>
          <a:p>
            <a:pPr defTabSz="932585"/>
            <a:fld id="{4B68E9E3-D075-454D-85C1-CCDEE54735CE}" type="slidenum">
              <a:rPr lang="de-DE">
                <a:solidFill>
                  <a:prstClr val="black">
                    <a:tint val="75000"/>
                  </a:prstClr>
                </a:solidFill>
                <a:latin typeface="Calibri"/>
              </a:rPr>
              <a:pPr defTabSz="932585"/>
              <a:t>1</a:t>
            </a:fld>
            <a:endParaRPr lang="de-DE" dirty="0">
              <a:solidFill>
                <a:prstClr val="black">
                  <a:tint val="75000"/>
                </a:prstClr>
              </a:solidFill>
              <a:latin typeface="Calibri"/>
            </a:endParaRPr>
          </a:p>
        </p:txBody>
      </p: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54017" y="6362555"/>
            <a:ext cx="1266983" cy="466052"/>
          </a:xfrm>
          <a:prstGeom prst="rect">
            <a:avLst/>
          </a:prstGeom>
        </p:spPr>
      </p:pic>
      <p:pic>
        <p:nvPicPr>
          <p:cNvPr id="15" name="Grafik 14">
            <a:extLst>
              <a:ext uri="{FF2B5EF4-FFF2-40B4-BE49-F238E27FC236}">
                <a16:creationId xmlns:a16="http://schemas.microsoft.com/office/drawing/2014/main" id="{2DF224B7-97F5-450F-A1FC-1E3356F75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1031" y="6362554"/>
            <a:ext cx="1282154" cy="440741"/>
          </a:xfrm>
          <a:prstGeom prst="rect">
            <a:avLst/>
          </a:prstGeom>
        </p:spPr>
      </p:pic>
    </p:spTree>
    <p:extLst>
      <p:ext uri="{BB962C8B-B14F-4D97-AF65-F5344CB8AC3E}">
        <p14:creationId xmlns:p14="http://schemas.microsoft.com/office/powerpoint/2010/main" val="1588716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a:extLst>
              <a:ext uri="{FF2B5EF4-FFF2-40B4-BE49-F238E27FC236}">
                <a16:creationId xmlns:a16="http://schemas.microsoft.com/office/drawing/2014/main" id="{564469AD-4E40-4BF2-81D6-344F41CB5DD3}"/>
              </a:ext>
            </a:extLst>
          </p:cNvPr>
          <p:cNvSpPr>
            <a:spLocks noChangeArrowheads="1"/>
          </p:cNvSpPr>
          <p:nvPr/>
        </p:nvSpPr>
        <p:spPr bwMode="auto">
          <a:xfrm>
            <a:off x="600059" y="1762125"/>
            <a:ext cx="5553091" cy="574572"/>
          </a:xfrm>
          <a:prstGeom prst="rect">
            <a:avLst/>
          </a:prstGeom>
          <a:solidFill>
            <a:srgbClr val="243A5E"/>
          </a:solidFill>
          <a:ln>
            <a:noFill/>
          </a:ln>
        </p:spPr>
        <p:txBody>
          <a:bodyPr vert="horz" wrap="square" lIns="137160" tIns="91440" rIns="137160" bIns="91440" numCol="1" anchor="ctr" anchorCtr="0" compatLnSpc="1">
            <a:prstTxWarp prst="textNoShape">
              <a:avLst/>
            </a:prstTxWarp>
            <a:noAutofit/>
          </a:bodyPr>
          <a:lstStyle/>
          <a:p>
            <a:pPr algn="ctr" defTabSz="932597" eaLnBrk="0" fontAlgn="base" hangingPunct="0">
              <a:spcBef>
                <a:spcPct val="0"/>
              </a:spcBef>
              <a:spcAft>
                <a:spcPct val="0"/>
              </a:spcAft>
            </a:pPr>
            <a:r>
              <a:rPr lang="en-US" altLang="en-US" sz="2000">
                <a:solidFill>
                  <a:schemeClr val="bg1"/>
                </a:solidFill>
                <a:latin typeface="+mj-lt"/>
                <a:ea typeface="PMingLiU" panose="02020500000000000000" pitchFamily="18" charset="-120"/>
                <a:cs typeface="Times New Roman" panose="02020603050405020304" pitchFamily="18" charset="0"/>
              </a:rPr>
              <a:t>SharePoint</a:t>
            </a:r>
            <a:endParaRPr lang="en-US" altLang="en-US" sz="2000">
              <a:solidFill>
                <a:schemeClr val="bg1"/>
              </a:solidFill>
              <a:latin typeface="+mj-lt"/>
            </a:endParaRPr>
          </a:p>
        </p:txBody>
      </p:sp>
      <p:sp>
        <p:nvSpPr>
          <p:cNvPr id="31" name="Rectangle 14">
            <a:extLst>
              <a:ext uri="{FF2B5EF4-FFF2-40B4-BE49-F238E27FC236}">
                <a16:creationId xmlns:a16="http://schemas.microsoft.com/office/drawing/2014/main" id="{8BF154C1-A098-4678-9B21-D7A56DC1DEF0}"/>
              </a:ext>
            </a:extLst>
          </p:cNvPr>
          <p:cNvSpPr>
            <a:spLocks noChangeArrowheads="1"/>
          </p:cNvSpPr>
          <p:nvPr/>
        </p:nvSpPr>
        <p:spPr bwMode="auto">
          <a:xfrm>
            <a:off x="6283325" y="1762125"/>
            <a:ext cx="5553091" cy="574572"/>
          </a:xfrm>
          <a:prstGeom prst="rect">
            <a:avLst/>
          </a:prstGeom>
          <a:solidFill>
            <a:srgbClr val="243A5E"/>
          </a:solidFill>
          <a:ln>
            <a:noFill/>
          </a:ln>
        </p:spPr>
        <p:txBody>
          <a:bodyPr vert="horz" wrap="square" lIns="137160" tIns="91440" rIns="137160" bIns="91440" numCol="1" anchor="ctr" anchorCtr="0" compatLnSpc="1">
            <a:prstTxWarp prst="textNoShape">
              <a:avLst/>
            </a:prstTxWarp>
            <a:noAutofit/>
          </a:bodyPr>
          <a:lstStyle/>
          <a:p>
            <a:pPr algn="ctr" defTabSz="932597" eaLnBrk="0" fontAlgn="base" hangingPunct="0">
              <a:spcBef>
                <a:spcPct val="0"/>
              </a:spcBef>
              <a:spcAft>
                <a:spcPct val="0"/>
              </a:spcAft>
            </a:pPr>
            <a:r>
              <a:rPr lang="en-US" altLang="en-US" sz="2000">
                <a:solidFill>
                  <a:schemeClr val="bg1"/>
                </a:solidFill>
                <a:latin typeface="+mj-lt"/>
                <a:ea typeface="PMingLiU" panose="02020500000000000000" pitchFamily="18" charset="-120"/>
                <a:cs typeface="Times New Roman" panose="02020603050405020304" pitchFamily="18" charset="0"/>
              </a:rPr>
              <a:t>Yammer</a:t>
            </a:r>
            <a:endParaRPr lang="en-US" altLang="en-US" sz="2000">
              <a:solidFill>
                <a:schemeClr val="bg1"/>
              </a:solidFill>
              <a:latin typeface="+mj-lt"/>
            </a:endParaRPr>
          </a:p>
        </p:txBody>
      </p:sp>
      <p:sp>
        <p:nvSpPr>
          <p:cNvPr id="37" name="Text Placeholder 1">
            <a:extLst>
              <a:ext uri="{FF2B5EF4-FFF2-40B4-BE49-F238E27FC236}">
                <a16:creationId xmlns:a16="http://schemas.microsoft.com/office/drawing/2014/main" id="{F7FE384F-F814-4ABD-9CC4-928EEC9001E6}"/>
              </a:ext>
              <a:ext uri="{C183D7F6-B498-43B3-948B-1728B52AA6E4}">
                <adec:decorative xmlns:adec="http://schemas.microsoft.com/office/drawing/2017/decorative" val="1"/>
              </a:ext>
            </a:extLst>
          </p:cNvPr>
          <p:cNvSpPr txBox="1">
            <a:spLocks/>
          </p:cNvSpPr>
          <p:nvPr/>
        </p:nvSpPr>
        <p:spPr>
          <a:xfrm>
            <a:off x="600058" y="2475186"/>
            <a:ext cx="11236358" cy="379829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600">
                <a:solidFill>
                  <a:schemeClr val="accent1"/>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a:t> </a:t>
            </a:r>
          </a:p>
        </p:txBody>
      </p:sp>
      <p:sp>
        <p:nvSpPr>
          <p:cNvPr id="51" name="Rectangle 13">
            <a:extLst>
              <a:ext uri="{FF2B5EF4-FFF2-40B4-BE49-F238E27FC236}">
                <a16:creationId xmlns:a16="http://schemas.microsoft.com/office/drawing/2014/main" id="{3B4388D5-2AEF-4472-B2AF-6FF223CD99A6}"/>
              </a:ext>
            </a:extLst>
          </p:cNvPr>
          <p:cNvSpPr>
            <a:spLocks noChangeArrowheads="1"/>
          </p:cNvSpPr>
          <p:nvPr/>
        </p:nvSpPr>
        <p:spPr bwMode="auto">
          <a:xfrm>
            <a:off x="733409" y="2643005"/>
            <a:ext cx="1004378" cy="246221"/>
          </a:xfrm>
          <a:prstGeom prst="rect">
            <a:avLst/>
          </a:prstGeom>
          <a:noFill/>
          <a:ln>
            <a:noFill/>
          </a:ln>
        </p:spPr>
        <p:txBody>
          <a:bodyPr vert="horz" wrap="none" lIns="0" tIns="0" rIns="0" bIns="0" numCol="1" anchor="ctr" anchorCtr="0" compatLnSpc="1">
            <a:prstTxWarp prst="textNoShape">
              <a:avLst/>
            </a:prstTxWarp>
            <a:spAutoFit/>
          </a:bodyPr>
          <a:lstStyle/>
          <a:p>
            <a:pPr defTabSz="932597" eaLnBrk="0" fontAlgn="base" hangingPunct="0">
              <a:spcBef>
                <a:spcPct val="0"/>
              </a:spcBef>
              <a:spcAft>
                <a:spcPct val="0"/>
              </a:spcAft>
            </a:pPr>
            <a:r>
              <a:rPr lang="en-US" altLang="en-US" sz="1600">
                <a:solidFill>
                  <a:schemeClr val="accent1"/>
                </a:solidFill>
                <a:latin typeface="+mj-lt"/>
                <a:ea typeface="PMingLiU" panose="02020500000000000000" pitchFamily="18" charset="-120"/>
                <a:cs typeface="Times New Roman" panose="02020603050405020304" pitchFamily="18" charset="0"/>
              </a:rPr>
              <a:t>SharePoint</a:t>
            </a:r>
            <a:endParaRPr lang="en-US" altLang="en-US" sz="1600">
              <a:solidFill>
                <a:schemeClr val="accent1"/>
              </a:solidFill>
              <a:latin typeface="+mj-lt"/>
            </a:endParaRPr>
          </a:p>
        </p:txBody>
      </p:sp>
      <p:pic>
        <p:nvPicPr>
          <p:cNvPr id="57" name="Picture 56" descr="Screenshot of SharePoint integration into Microsoft Teams">
            <a:extLst>
              <a:ext uri="{FF2B5EF4-FFF2-40B4-BE49-F238E27FC236}">
                <a16:creationId xmlns:a16="http://schemas.microsoft.com/office/drawing/2014/main" id="{90008A1E-62A7-4A0C-A9FF-28951E74134B}"/>
              </a:ext>
            </a:extLst>
          </p:cNvPr>
          <p:cNvPicPr>
            <a:picLocks noChangeAspect="1"/>
          </p:cNvPicPr>
          <p:nvPr/>
        </p:nvPicPr>
        <p:blipFill rotWithShape="1">
          <a:blip r:embed="rId2"/>
          <a:srcRect l="-1072" t="-3595" r="-897" b="-4307"/>
          <a:stretch/>
        </p:blipFill>
        <p:spPr>
          <a:xfrm>
            <a:off x="645099" y="2860238"/>
            <a:ext cx="5806726" cy="3481828"/>
          </a:xfrm>
          <a:prstGeom prst="rect">
            <a:avLst/>
          </a:prstGeom>
          <a:ln w="19050">
            <a:noFill/>
          </a:ln>
        </p:spPr>
      </p:pic>
      <p:sp>
        <p:nvSpPr>
          <p:cNvPr id="63" name="Rectangle 14">
            <a:extLst>
              <a:ext uri="{FF2B5EF4-FFF2-40B4-BE49-F238E27FC236}">
                <a16:creationId xmlns:a16="http://schemas.microsoft.com/office/drawing/2014/main" id="{1C9589C7-CEC9-4895-8409-DCD7DC676786}"/>
              </a:ext>
            </a:extLst>
          </p:cNvPr>
          <p:cNvSpPr>
            <a:spLocks noChangeArrowheads="1"/>
          </p:cNvSpPr>
          <p:nvPr/>
        </p:nvSpPr>
        <p:spPr bwMode="auto">
          <a:xfrm>
            <a:off x="6585176" y="2643005"/>
            <a:ext cx="753411" cy="246221"/>
          </a:xfrm>
          <a:prstGeom prst="rect">
            <a:avLst/>
          </a:prstGeom>
          <a:noFill/>
          <a:ln>
            <a:noFill/>
          </a:ln>
        </p:spPr>
        <p:txBody>
          <a:bodyPr vert="horz" wrap="none" lIns="0" tIns="0" rIns="0" bIns="0" numCol="1" anchor="ctr" anchorCtr="0" compatLnSpc="1">
            <a:prstTxWarp prst="textNoShape">
              <a:avLst/>
            </a:prstTxWarp>
            <a:spAutoFit/>
          </a:bodyPr>
          <a:lstStyle/>
          <a:p>
            <a:pPr defTabSz="932597" eaLnBrk="0" fontAlgn="base" hangingPunct="0">
              <a:spcBef>
                <a:spcPct val="0"/>
              </a:spcBef>
              <a:spcAft>
                <a:spcPct val="0"/>
              </a:spcAft>
            </a:pPr>
            <a:r>
              <a:rPr lang="en-US" altLang="en-US" sz="1600">
                <a:solidFill>
                  <a:schemeClr val="accent1"/>
                </a:solidFill>
                <a:latin typeface="+mj-lt"/>
                <a:ea typeface="PMingLiU" panose="02020500000000000000" pitchFamily="18" charset="-120"/>
                <a:cs typeface="Times New Roman" panose="02020603050405020304" pitchFamily="18" charset="0"/>
              </a:rPr>
              <a:t>Yammer</a:t>
            </a:r>
            <a:endParaRPr lang="en-US" altLang="en-US" sz="1600">
              <a:solidFill>
                <a:schemeClr val="accent1"/>
              </a:solidFill>
              <a:latin typeface="+mj-lt"/>
            </a:endParaRPr>
          </a:p>
        </p:txBody>
      </p:sp>
      <p:pic>
        <p:nvPicPr>
          <p:cNvPr id="65" name="Picture 64" descr="Screenshot of Yammer integration into Microsoft Teams">
            <a:extLst>
              <a:ext uri="{FF2B5EF4-FFF2-40B4-BE49-F238E27FC236}">
                <a16:creationId xmlns:a16="http://schemas.microsoft.com/office/drawing/2014/main" id="{E8179E29-813F-471B-BD78-2297E3354DED}"/>
              </a:ext>
            </a:extLst>
          </p:cNvPr>
          <p:cNvPicPr>
            <a:picLocks noChangeAspect="1"/>
          </p:cNvPicPr>
          <p:nvPr/>
        </p:nvPicPr>
        <p:blipFill rotWithShape="1">
          <a:blip r:embed="rId3"/>
          <a:srcRect l="-2017" t="-5962" r="-1743" b="-2227"/>
          <a:stretch/>
        </p:blipFill>
        <p:spPr>
          <a:xfrm>
            <a:off x="6464300" y="2801340"/>
            <a:ext cx="5257799" cy="3540726"/>
          </a:xfrm>
          <a:prstGeom prst="rect">
            <a:avLst/>
          </a:prstGeom>
          <a:ln w="19050">
            <a:noFill/>
          </a:ln>
        </p:spPr>
      </p:pic>
      <p:sp>
        <p:nvSpPr>
          <p:cNvPr id="12" name="Title 1">
            <a:extLst>
              <a:ext uri="{FF2B5EF4-FFF2-40B4-BE49-F238E27FC236}">
                <a16:creationId xmlns:a16="http://schemas.microsoft.com/office/drawing/2014/main" id="{27DCBB02-18CD-4EDC-8B92-04989EA1DDF3}"/>
              </a:ext>
            </a:extLst>
          </p:cNvPr>
          <p:cNvSpPr txBox="1">
            <a:spLocks/>
          </p:cNvSpPr>
          <p:nvPr/>
        </p:nvSpPr>
        <p:spPr>
          <a:xfrm>
            <a:off x="617537" y="326367"/>
            <a:ext cx="11239464" cy="439465"/>
          </a:xfrm>
          <a:prstGeom prst="rect">
            <a:avLst/>
          </a:prstGeom>
        </p:spPr>
        <p:txBody>
          <a:bodyPr vert="horz" lIns="91440" tIns="45720" rIns="91440" bIns="45720" rtlCol="0" anchor="ctr">
            <a:normAutofit fontScale="90000" lnSpcReduction="10000"/>
          </a:bodyPr>
          <a:lstStyle>
            <a:lvl1pPr algn="ctr" defTabSz="932585" rtl="0" eaLnBrk="1" latinLnBrk="0" hangingPunct="1">
              <a:spcBef>
                <a:spcPct val="0"/>
              </a:spcBef>
              <a:buNone/>
              <a:defRPr sz="2800" kern="1200">
                <a:solidFill>
                  <a:schemeClr val="tx1"/>
                </a:solidFill>
                <a:latin typeface="+mj-lt"/>
                <a:ea typeface="+mj-ea"/>
                <a:cs typeface="+mj-cs"/>
              </a:defRPr>
            </a:lvl1pPr>
          </a:lstStyle>
          <a:p>
            <a:pPr algn="l"/>
            <a:r>
              <a:rPr lang="en-US" dirty="0"/>
              <a:t>Microsoft Teams Integration </a:t>
            </a:r>
            <a:r>
              <a:rPr lang="en-US" dirty="0" err="1"/>
              <a:t>mit</a:t>
            </a:r>
            <a:r>
              <a:rPr lang="en-US" dirty="0"/>
              <a:t> Microsoft 365 (3/5)</a:t>
            </a:r>
          </a:p>
        </p:txBody>
      </p:sp>
    </p:spTree>
    <p:extLst>
      <p:ext uri="{BB962C8B-B14F-4D97-AF65-F5344CB8AC3E}">
        <p14:creationId xmlns:p14="http://schemas.microsoft.com/office/powerpoint/2010/main" val="25719506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E9430A-75E7-4991-86B0-6374F7A50070}"/>
              </a:ext>
            </a:extLst>
          </p:cNvPr>
          <p:cNvSpPr>
            <a:spLocks/>
          </p:cNvSpPr>
          <p:nvPr/>
        </p:nvSpPr>
        <p:spPr>
          <a:xfrm>
            <a:off x="579437" y="1451112"/>
            <a:ext cx="11277602" cy="1150825"/>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latin typeface="+mj-lt"/>
                <a:cs typeface="Segoe UI" pitchFamily="34" charset="0"/>
              </a:rPr>
              <a:t>Forms</a:t>
            </a:r>
          </a:p>
        </p:txBody>
      </p:sp>
      <p:sp>
        <p:nvSpPr>
          <p:cNvPr id="8" name="Freeform: Shape 5">
            <a:extLst>
              <a:ext uri="{FF2B5EF4-FFF2-40B4-BE49-F238E27FC236}">
                <a16:creationId xmlns:a16="http://schemas.microsoft.com/office/drawing/2014/main" id="{EFA124EE-DECA-4AB9-8C5E-BCA2CA2877EC}"/>
              </a:ext>
            </a:extLst>
          </p:cNvPr>
          <p:cNvSpPr/>
          <p:nvPr/>
        </p:nvSpPr>
        <p:spPr>
          <a:xfrm>
            <a:off x="701815" y="1987826"/>
            <a:ext cx="3604309" cy="487652"/>
          </a:xfrm>
          <a:prstGeom prst="rect">
            <a:avLst/>
          </a:prstGeom>
          <a:solidFill>
            <a:schemeClr val="bg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131" tIns="86131" rIns="86131" bIns="86131" numCol="1" spcCol="1270" anchor="ctr" anchorCtr="0">
            <a:noAutofit/>
          </a:bodyPr>
          <a:lstStyle/>
          <a:p>
            <a:pPr lvl="0" algn="ctr" defTabSz="755650">
              <a:lnSpc>
                <a:spcPct val="90000"/>
              </a:lnSpc>
              <a:spcBef>
                <a:spcPct val="0"/>
              </a:spcBef>
              <a:spcAft>
                <a:spcPct val="35000"/>
              </a:spcAft>
            </a:pPr>
            <a:r>
              <a:rPr lang="de-DE" dirty="0">
                <a:solidFill>
                  <a:schemeClr val="tx1"/>
                </a:solidFill>
              </a:rPr>
              <a:t>Erstellen oder Bearbeiten der Umfrage</a:t>
            </a:r>
            <a:endParaRPr lang="en-US" dirty="0">
              <a:solidFill>
                <a:schemeClr val="tx1"/>
              </a:solidFill>
            </a:endParaRPr>
          </a:p>
        </p:txBody>
      </p:sp>
      <p:sp>
        <p:nvSpPr>
          <p:cNvPr id="11" name="Freeform: Shape 6">
            <a:extLst>
              <a:ext uri="{FF2B5EF4-FFF2-40B4-BE49-F238E27FC236}">
                <a16:creationId xmlns:a16="http://schemas.microsoft.com/office/drawing/2014/main" id="{A9729D4B-4F76-4FE6-99CA-0D65119D8F21}"/>
              </a:ext>
            </a:extLst>
          </p:cNvPr>
          <p:cNvSpPr/>
          <p:nvPr/>
        </p:nvSpPr>
        <p:spPr>
          <a:xfrm>
            <a:off x="4416083" y="1987826"/>
            <a:ext cx="3604309" cy="48765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131" tIns="86131" rIns="86131" bIns="86131" numCol="1" spcCol="1270" anchor="ctr" anchorCtr="0">
            <a:noAutofit/>
          </a:bodyPr>
          <a:lstStyle/>
          <a:p>
            <a:pPr lvl="0" algn="ctr" defTabSz="755650">
              <a:lnSpc>
                <a:spcPct val="90000"/>
              </a:lnSpc>
              <a:spcBef>
                <a:spcPct val="0"/>
              </a:spcBef>
              <a:spcAft>
                <a:spcPct val="35000"/>
              </a:spcAft>
            </a:pPr>
            <a:r>
              <a:rPr lang="de-DE" dirty="0">
                <a:solidFill>
                  <a:schemeClr val="tx1"/>
                </a:solidFill>
              </a:rPr>
              <a:t>Füllen Sie die Umfrage aus</a:t>
            </a:r>
            <a:endParaRPr lang="en-US" dirty="0">
              <a:solidFill>
                <a:schemeClr val="tx1"/>
              </a:solidFill>
            </a:endParaRPr>
          </a:p>
        </p:txBody>
      </p:sp>
      <p:sp>
        <p:nvSpPr>
          <p:cNvPr id="12" name="Freeform: Shape 13">
            <a:extLst>
              <a:ext uri="{FF2B5EF4-FFF2-40B4-BE49-F238E27FC236}">
                <a16:creationId xmlns:a16="http://schemas.microsoft.com/office/drawing/2014/main" id="{BFA174D4-2D36-4CF0-98F8-A1E47F341212}"/>
              </a:ext>
            </a:extLst>
          </p:cNvPr>
          <p:cNvSpPr/>
          <p:nvPr/>
        </p:nvSpPr>
        <p:spPr>
          <a:xfrm>
            <a:off x="8130352" y="1987826"/>
            <a:ext cx="3604309" cy="48765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131" tIns="86131" rIns="86131" bIns="86131" numCol="1" spcCol="1270" anchor="ctr" anchorCtr="0">
            <a:noAutofit/>
          </a:bodyPr>
          <a:lstStyle/>
          <a:p>
            <a:pPr lvl="0" algn="ctr" defTabSz="755650">
              <a:lnSpc>
                <a:spcPct val="90000"/>
              </a:lnSpc>
              <a:spcBef>
                <a:spcPct val="0"/>
              </a:spcBef>
              <a:spcAft>
                <a:spcPct val="35000"/>
              </a:spcAft>
            </a:pPr>
            <a:r>
              <a:rPr lang="en-US" dirty="0" err="1">
                <a:solidFill>
                  <a:schemeClr val="tx1"/>
                </a:solidFill>
              </a:rPr>
              <a:t>Anzeigen</a:t>
            </a:r>
            <a:r>
              <a:rPr lang="en-US" dirty="0">
                <a:solidFill>
                  <a:schemeClr val="tx1"/>
                </a:solidFill>
              </a:rPr>
              <a:t> der </a:t>
            </a:r>
            <a:r>
              <a:rPr lang="en-US" dirty="0" err="1">
                <a:solidFill>
                  <a:schemeClr val="tx1"/>
                </a:solidFill>
              </a:rPr>
              <a:t>Umfrageergebnisse</a:t>
            </a:r>
            <a:endParaRPr lang="en-US" dirty="0">
              <a:solidFill>
                <a:schemeClr val="tx1"/>
              </a:solidFill>
            </a:endParaRPr>
          </a:p>
        </p:txBody>
      </p:sp>
      <p:sp>
        <p:nvSpPr>
          <p:cNvPr id="21" name="Rectangle 20">
            <a:extLst>
              <a:ext uri="{FF2B5EF4-FFF2-40B4-BE49-F238E27FC236}">
                <a16:creationId xmlns:a16="http://schemas.microsoft.com/office/drawing/2014/main" id="{5AA19AD6-C464-42CB-9FA3-60D252CD7ED8}"/>
              </a:ext>
              <a:ext uri="{C183D7F6-B498-43B3-948B-1728B52AA6E4}">
                <adec:decorative xmlns:adec="http://schemas.microsoft.com/office/drawing/2017/decorative" val="1"/>
              </a:ext>
            </a:extLst>
          </p:cNvPr>
          <p:cNvSpPr>
            <a:spLocks/>
          </p:cNvSpPr>
          <p:nvPr/>
        </p:nvSpPr>
        <p:spPr>
          <a:xfrm>
            <a:off x="600059" y="2692400"/>
            <a:ext cx="11258566" cy="387604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endParaRPr lang="en-US">
              <a:solidFill>
                <a:schemeClr val="lt1"/>
              </a:solidFill>
            </a:endParaRPr>
          </a:p>
          <a:p>
            <a:pPr lvl="1"/>
            <a:endParaRPr lang="en-US">
              <a:solidFill>
                <a:schemeClr val="lt1"/>
              </a:solidFill>
            </a:endParaRPr>
          </a:p>
        </p:txBody>
      </p:sp>
      <p:sp>
        <p:nvSpPr>
          <p:cNvPr id="22" name="Rectangle 21">
            <a:extLst>
              <a:ext uri="{FF2B5EF4-FFF2-40B4-BE49-F238E27FC236}">
                <a16:creationId xmlns:a16="http://schemas.microsoft.com/office/drawing/2014/main" id="{A974D3ED-2688-41FF-A9FA-C0137F3CE306}"/>
              </a:ext>
            </a:extLst>
          </p:cNvPr>
          <p:cNvSpPr/>
          <p:nvPr/>
        </p:nvSpPr>
        <p:spPr>
          <a:xfrm>
            <a:off x="954072" y="3192607"/>
            <a:ext cx="2166815" cy="306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a:solidFill>
                  <a:schemeClr val="accent1"/>
                </a:solidFill>
                <a:effectLst/>
                <a:latin typeface="+mj-lt"/>
                <a:ea typeface="PMingLiU" panose="02020500000000000000" pitchFamily="18" charset="-120"/>
                <a:cs typeface="Times New Roman" panose="02020603050405020304" pitchFamily="18" charset="0"/>
              </a:rPr>
              <a:t>Create/Edit survey</a:t>
            </a:r>
          </a:p>
        </p:txBody>
      </p:sp>
      <p:pic>
        <p:nvPicPr>
          <p:cNvPr id="27" name="Picture 11" descr="Creating and Editing survey in Microsoft Teams using the Forms app">
            <a:extLst>
              <a:ext uri="{FF2B5EF4-FFF2-40B4-BE49-F238E27FC236}">
                <a16:creationId xmlns:a16="http://schemas.microsoft.com/office/drawing/2014/main" id="{A925E64F-61A5-4C91-A766-0F5894464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3563938"/>
            <a:ext cx="5127625" cy="289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15C8B727-C826-4B3B-9E71-888CAC6EE245}"/>
              </a:ext>
            </a:extLst>
          </p:cNvPr>
          <p:cNvSpPr/>
          <p:nvPr/>
        </p:nvSpPr>
        <p:spPr>
          <a:xfrm>
            <a:off x="3539900" y="2947714"/>
            <a:ext cx="1714227" cy="306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a:lnSpc>
                <a:spcPct val="107000"/>
              </a:lnSpc>
              <a:spcBef>
                <a:spcPts val="0"/>
              </a:spcBef>
              <a:spcAft>
                <a:spcPts val="800"/>
              </a:spcAft>
            </a:pPr>
            <a:r>
              <a:rPr lang="en-US">
                <a:solidFill>
                  <a:schemeClr val="accent1"/>
                </a:solidFill>
                <a:effectLst/>
                <a:latin typeface="+mj-lt"/>
                <a:ea typeface="PMingLiU" panose="02020500000000000000" pitchFamily="18" charset="-120"/>
                <a:cs typeface="Times New Roman" panose="02020603050405020304" pitchFamily="18" charset="0"/>
              </a:rPr>
              <a:t>Fill out survey</a:t>
            </a:r>
          </a:p>
        </p:txBody>
      </p:sp>
      <p:pic>
        <p:nvPicPr>
          <p:cNvPr id="29" name="Picture 12" descr="Filling out a survey in Microsoft Teams using the Forms app">
            <a:extLst>
              <a:ext uri="{FF2B5EF4-FFF2-40B4-BE49-F238E27FC236}">
                <a16:creationId xmlns:a16="http://schemas.microsoft.com/office/drawing/2014/main" id="{278BDD93-3210-4B98-94FC-DF7BC5855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188" y="3306763"/>
            <a:ext cx="52673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24">
            <a:extLst>
              <a:ext uri="{FF2B5EF4-FFF2-40B4-BE49-F238E27FC236}">
                <a16:creationId xmlns:a16="http://schemas.microsoft.com/office/drawing/2014/main" id="{CECA9C9A-C3EA-4F96-9A6C-98B45BA549B7}"/>
              </a:ext>
            </a:extLst>
          </p:cNvPr>
          <p:cNvSpPr/>
          <p:nvPr/>
        </p:nvSpPr>
        <p:spPr>
          <a:xfrm>
            <a:off x="6260063" y="2717228"/>
            <a:ext cx="2060962" cy="312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nSpc>
                <a:spcPct val="107000"/>
              </a:lnSpc>
              <a:spcAft>
                <a:spcPts val="816"/>
              </a:spcAft>
            </a:pPr>
            <a:r>
              <a:rPr lang="en-US">
                <a:solidFill>
                  <a:schemeClr val="accent1"/>
                </a:solidFill>
                <a:latin typeface="+mj-lt"/>
                <a:ea typeface="PMingLiU" panose="02020500000000000000" pitchFamily="18" charset="-120"/>
                <a:cs typeface="Times New Roman" panose="02020603050405020304" pitchFamily="18" charset="0"/>
              </a:rPr>
              <a:t>Survey results</a:t>
            </a:r>
          </a:p>
        </p:txBody>
      </p:sp>
      <p:pic>
        <p:nvPicPr>
          <p:cNvPr id="31" name="Picture 13" descr="Seeing the survey results with the Forms app that is integrated in Microsoft Teams">
            <a:extLst>
              <a:ext uri="{FF2B5EF4-FFF2-40B4-BE49-F238E27FC236}">
                <a16:creationId xmlns:a16="http://schemas.microsoft.com/office/drawing/2014/main" id="{9E36296E-B67F-4BE8-923D-1BE309073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1" y="3049588"/>
            <a:ext cx="52689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id="{39C14975-754E-4BE0-A0D3-D32049574C6E}"/>
              </a:ext>
            </a:extLst>
          </p:cNvPr>
          <p:cNvSpPr>
            <a:spLocks noGrp="1"/>
          </p:cNvSpPr>
          <p:nvPr>
            <p:ph type="title"/>
          </p:nvPr>
        </p:nvSpPr>
        <p:spPr>
          <a:xfrm>
            <a:off x="640313" y="358118"/>
            <a:ext cx="11239500" cy="438150"/>
          </a:xfrm>
        </p:spPr>
        <p:txBody>
          <a:bodyPr>
            <a:normAutofit fontScale="90000"/>
          </a:bodyPr>
          <a:lstStyle/>
          <a:p>
            <a:pPr algn="l"/>
            <a:r>
              <a:rPr lang="en-US" dirty="0"/>
              <a:t>Microsoft Teams Integration </a:t>
            </a:r>
            <a:r>
              <a:rPr lang="en-US" dirty="0" err="1"/>
              <a:t>mit</a:t>
            </a:r>
            <a:r>
              <a:rPr lang="en-US" dirty="0"/>
              <a:t> Microsoft 365 (4/5)</a:t>
            </a:r>
          </a:p>
        </p:txBody>
      </p:sp>
    </p:spTree>
    <p:extLst>
      <p:ext uri="{BB962C8B-B14F-4D97-AF65-F5344CB8AC3E}">
        <p14:creationId xmlns:p14="http://schemas.microsoft.com/office/powerpoint/2010/main" val="2455070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Screenshot of Microsoft Teams showing the Planner tab">
            <a:extLst>
              <a:ext uri="{FF2B5EF4-FFF2-40B4-BE49-F238E27FC236}">
                <a16:creationId xmlns:a16="http://schemas.microsoft.com/office/drawing/2014/main" id="{19A269BD-D5A4-4AFD-96A8-F16D8F517ED3}"/>
              </a:ext>
            </a:extLst>
          </p:cNvPr>
          <p:cNvPicPr>
            <a:picLocks noChangeAspect="1"/>
          </p:cNvPicPr>
          <p:nvPr/>
        </p:nvPicPr>
        <p:blipFill rotWithShape="1">
          <a:blip r:embed="rId2"/>
          <a:srcRect t="-1" b="-4605"/>
          <a:stretch/>
        </p:blipFill>
        <p:spPr>
          <a:xfrm>
            <a:off x="694131" y="2470749"/>
            <a:ext cx="5364945" cy="3673322"/>
          </a:xfrm>
          <a:prstGeom prst="rect">
            <a:avLst/>
          </a:prstGeom>
          <a:noFill/>
          <a:ln w="19050">
            <a:noFill/>
            <a:headEnd type="none" w="med" len="med"/>
            <a:tailEnd type="none" w="med" len="med"/>
          </a:ln>
          <a:effectLst/>
        </p:spPr>
      </p:pic>
      <p:sp>
        <p:nvSpPr>
          <p:cNvPr id="26" name="Rectangle 13">
            <a:extLst>
              <a:ext uri="{FF2B5EF4-FFF2-40B4-BE49-F238E27FC236}">
                <a16:creationId xmlns:a16="http://schemas.microsoft.com/office/drawing/2014/main" id="{4D39AAE7-07BF-4C84-8A9D-1AE5CE3D2992}"/>
              </a:ext>
            </a:extLst>
          </p:cNvPr>
          <p:cNvSpPr>
            <a:spLocks noChangeArrowheads="1"/>
          </p:cNvSpPr>
          <p:nvPr/>
        </p:nvSpPr>
        <p:spPr bwMode="auto">
          <a:xfrm>
            <a:off x="600059" y="1762125"/>
            <a:ext cx="5553091" cy="574572"/>
          </a:xfrm>
          <a:prstGeom prst="rect">
            <a:avLst/>
          </a:prstGeom>
          <a:solidFill>
            <a:srgbClr val="243A5E"/>
          </a:solidFill>
          <a:ln>
            <a:noFill/>
          </a:ln>
        </p:spPr>
        <p:txBody>
          <a:bodyPr vert="horz" wrap="square" lIns="137160" tIns="91440" rIns="137160" bIns="91440" numCol="1" anchor="ctr" anchorCtr="0" compatLnSpc="1">
            <a:prstTxWarp prst="textNoShape">
              <a:avLst/>
            </a:prstTxWarp>
            <a:noAutofit/>
          </a:bodyPr>
          <a:lstStyle/>
          <a:p>
            <a:pPr algn="ctr" defTabSz="932597" eaLnBrk="0" fontAlgn="base" hangingPunct="0">
              <a:spcBef>
                <a:spcPct val="0"/>
              </a:spcBef>
              <a:spcAft>
                <a:spcPct val="0"/>
              </a:spcAft>
            </a:pPr>
            <a:r>
              <a:rPr lang="en-US" altLang="en-US">
                <a:solidFill>
                  <a:schemeClr val="bg1"/>
                </a:solidFill>
                <a:latin typeface="+mj-lt"/>
                <a:ea typeface="PMingLiU" panose="02020500000000000000" pitchFamily="18" charset="-120"/>
                <a:cs typeface="Times New Roman" panose="02020603050405020304" pitchFamily="18" charset="0"/>
              </a:rPr>
              <a:t>Planner</a:t>
            </a:r>
            <a:endParaRPr lang="en-US" altLang="en-US">
              <a:solidFill>
                <a:schemeClr val="bg1"/>
              </a:solidFill>
              <a:latin typeface="+mj-lt"/>
            </a:endParaRPr>
          </a:p>
        </p:txBody>
      </p:sp>
      <p:sp>
        <p:nvSpPr>
          <p:cNvPr id="42" name="Rectangle 14">
            <a:extLst>
              <a:ext uri="{FF2B5EF4-FFF2-40B4-BE49-F238E27FC236}">
                <a16:creationId xmlns:a16="http://schemas.microsoft.com/office/drawing/2014/main" id="{3A781954-827F-4559-8C8A-E1B2D21AD5F0}"/>
              </a:ext>
            </a:extLst>
          </p:cNvPr>
          <p:cNvSpPr>
            <a:spLocks noChangeArrowheads="1"/>
          </p:cNvSpPr>
          <p:nvPr/>
        </p:nvSpPr>
        <p:spPr bwMode="auto">
          <a:xfrm>
            <a:off x="6283325" y="1762125"/>
            <a:ext cx="5553091" cy="574572"/>
          </a:xfrm>
          <a:prstGeom prst="rect">
            <a:avLst/>
          </a:prstGeom>
          <a:solidFill>
            <a:srgbClr val="243A5E"/>
          </a:solidFill>
          <a:ln>
            <a:noFill/>
          </a:ln>
        </p:spPr>
        <p:txBody>
          <a:bodyPr vert="horz" wrap="square" lIns="137160" tIns="91440" rIns="137160" bIns="91440" numCol="1" anchor="ctr" anchorCtr="0" compatLnSpc="1">
            <a:prstTxWarp prst="textNoShape">
              <a:avLst/>
            </a:prstTxWarp>
            <a:noAutofit/>
          </a:bodyPr>
          <a:lstStyle/>
          <a:p>
            <a:pPr algn="ctr" defTabSz="932597" eaLnBrk="0" fontAlgn="base" hangingPunct="0">
              <a:spcBef>
                <a:spcPct val="0"/>
              </a:spcBef>
              <a:spcAft>
                <a:spcPct val="0"/>
              </a:spcAft>
            </a:pPr>
            <a:r>
              <a:rPr lang="en-IN" altLang="en-US">
                <a:solidFill>
                  <a:schemeClr val="bg1"/>
                </a:solidFill>
                <a:latin typeface="+mj-lt"/>
              </a:rPr>
              <a:t>Tasks</a:t>
            </a:r>
            <a:endParaRPr lang="en-US" altLang="en-US">
              <a:solidFill>
                <a:schemeClr val="bg1"/>
              </a:solidFill>
              <a:latin typeface="+mj-lt"/>
            </a:endParaRPr>
          </a:p>
        </p:txBody>
      </p:sp>
      <p:sp>
        <p:nvSpPr>
          <p:cNvPr id="5" name="Text Placeholder 1">
            <a:extLst>
              <a:ext uri="{FF2B5EF4-FFF2-40B4-BE49-F238E27FC236}">
                <a16:creationId xmlns:a16="http://schemas.microsoft.com/office/drawing/2014/main" id="{88B7A0F0-4FC3-4B23-BB26-A4B625252FBE}"/>
              </a:ext>
              <a:ext uri="{C183D7F6-B498-43B3-948B-1728B52AA6E4}">
                <adec:decorative xmlns:adec="http://schemas.microsoft.com/office/drawing/2017/decorative" val="1"/>
              </a:ext>
            </a:extLst>
          </p:cNvPr>
          <p:cNvSpPr txBox="1">
            <a:spLocks/>
          </p:cNvSpPr>
          <p:nvPr/>
        </p:nvSpPr>
        <p:spPr>
          <a:xfrm>
            <a:off x="600058" y="2475186"/>
            <a:ext cx="11236358" cy="379829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algn="ctr" defTabSz="932472" fontAlgn="base">
              <a:spcBef>
                <a:spcPct val="0"/>
              </a:spcBef>
              <a:spcAft>
                <a:spcPct val="0"/>
              </a:spcAft>
              <a:defRPr sz="1600">
                <a:solidFill>
                  <a:schemeClr val="accent1"/>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a:t> </a:t>
            </a:r>
          </a:p>
        </p:txBody>
      </p:sp>
      <p:sp>
        <p:nvSpPr>
          <p:cNvPr id="62" name="Rectangle 13">
            <a:extLst>
              <a:ext uri="{FF2B5EF4-FFF2-40B4-BE49-F238E27FC236}">
                <a16:creationId xmlns:a16="http://schemas.microsoft.com/office/drawing/2014/main" id="{E87E3F59-74C0-4382-892F-3E2B7308E98F}"/>
              </a:ext>
            </a:extLst>
          </p:cNvPr>
          <p:cNvSpPr>
            <a:spLocks noChangeArrowheads="1"/>
          </p:cNvSpPr>
          <p:nvPr/>
        </p:nvSpPr>
        <p:spPr bwMode="auto">
          <a:xfrm>
            <a:off x="6283325" y="2522292"/>
            <a:ext cx="18063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37160" tIns="91440" rIns="137160" bIns="91440" numCol="1" anchor="ctr" anchorCtr="0" compatLnSpc="1">
            <a:prstTxWarp prst="textNoShape">
              <a:avLst/>
            </a:prstTxWarp>
            <a:spAutoFit/>
          </a:bodyPr>
          <a:lstStyle/>
          <a:p>
            <a:pPr defTabSz="932597" eaLnBrk="0" fontAlgn="base" hangingPunct="0">
              <a:spcBef>
                <a:spcPct val="0"/>
              </a:spcBef>
              <a:spcAft>
                <a:spcPct val="0"/>
              </a:spcAft>
            </a:pPr>
            <a:r>
              <a:rPr lang="en-US" altLang="en-US" sz="1600" dirty="0">
                <a:solidFill>
                  <a:schemeClr val="accent1"/>
                </a:solidFill>
                <a:latin typeface="+mj-lt"/>
                <a:ea typeface="PMingLiU" panose="02020500000000000000" pitchFamily="18" charset="-120"/>
                <a:cs typeface="Times New Roman" panose="02020603050405020304" pitchFamily="18" charset="0"/>
              </a:rPr>
              <a:t>Task as an app</a:t>
            </a:r>
            <a:endParaRPr lang="en-US" altLang="en-US" sz="2800" dirty="0">
              <a:solidFill>
                <a:schemeClr val="accent1"/>
              </a:solidFill>
              <a:latin typeface="+mj-lt"/>
            </a:endParaRPr>
          </a:p>
        </p:txBody>
      </p:sp>
      <p:pic>
        <p:nvPicPr>
          <p:cNvPr id="68" name="Picture 67" descr="Screenshot of Microsoft Teams where the Task app is integrated into one of the tabs and highlighted">
            <a:extLst>
              <a:ext uri="{FF2B5EF4-FFF2-40B4-BE49-F238E27FC236}">
                <a16:creationId xmlns:a16="http://schemas.microsoft.com/office/drawing/2014/main" id="{CF9405DA-66E0-48B2-A5B0-F5F44C186F87}"/>
              </a:ext>
            </a:extLst>
          </p:cNvPr>
          <p:cNvPicPr>
            <a:picLocks noChangeAspect="1"/>
          </p:cNvPicPr>
          <p:nvPr/>
        </p:nvPicPr>
        <p:blipFill rotWithShape="1">
          <a:blip r:embed="rId3"/>
          <a:srcRect l="-1809" t="-16160" r="-2720" b="-2792"/>
          <a:stretch/>
        </p:blipFill>
        <p:spPr>
          <a:xfrm>
            <a:off x="6188966" y="2470749"/>
            <a:ext cx="5741808" cy="3677759"/>
          </a:xfrm>
          <a:prstGeom prst="rect">
            <a:avLst/>
          </a:prstGeom>
          <a:noFill/>
          <a:ln w="19050">
            <a:noFill/>
            <a:headEnd type="none" w="med" len="med"/>
            <a:tailEnd type="none" w="med" len="med"/>
          </a:ln>
          <a:effectLst/>
        </p:spPr>
      </p:pic>
      <p:sp>
        <p:nvSpPr>
          <p:cNvPr id="90" name="Rectangle 14">
            <a:extLst>
              <a:ext uri="{FF2B5EF4-FFF2-40B4-BE49-F238E27FC236}">
                <a16:creationId xmlns:a16="http://schemas.microsoft.com/office/drawing/2014/main" id="{FB7B865E-25AE-4CC7-8E5C-6464AFDF84C5}"/>
              </a:ext>
            </a:extLst>
          </p:cNvPr>
          <p:cNvSpPr>
            <a:spLocks noChangeArrowheads="1"/>
          </p:cNvSpPr>
          <p:nvPr/>
        </p:nvSpPr>
        <p:spPr bwMode="auto">
          <a:xfrm>
            <a:off x="694131" y="2522292"/>
            <a:ext cx="23473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137160" tIns="91440" rIns="137160" bIns="91440" numCol="1" anchor="ctr" anchorCtr="0" compatLnSpc="1">
            <a:prstTxWarp prst="textNoShape">
              <a:avLst/>
            </a:prstTxWarp>
            <a:spAutoFit/>
          </a:bodyPr>
          <a:lstStyle/>
          <a:p>
            <a:pPr defTabSz="932597" eaLnBrk="0" fontAlgn="base" hangingPunct="0">
              <a:spcBef>
                <a:spcPct val="0"/>
              </a:spcBef>
              <a:spcAft>
                <a:spcPct val="0"/>
              </a:spcAft>
            </a:pPr>
            <a:r>
              <a:rPr lang="en-US" altLang="en-US" sz="1600" dirty="0">
                <a:solidFill>
                  <a:schemeClr val="accent1"/>
                </a:solidFill>
                <a:latin typeface="+mj-lt"/>
                <a:ea typeface="PMingLiU" panose="02020500000000000000" pitchFamily="18" charset="-120"/>
                <a:cs typeface="Times New Roman" panose="02020603050405020304" pitchFamily="18" charset="0"/>
              </a:rPr>
              <a:t>Planner as a tab</a:t>
            </a:r>
            <a:endParaRPr lang="en-US" altLang="en-US" sz="2800" dirty="0">
              <a:solidFill>
                <a:schemeClr val="accent1"/>
              </a:solidFill>
              <a:latin typeface="+mj-lt"/>
            </a:endParaRPr>
          </a:p>
        </p:txBody>
      </p:sp>
      <p:sp>
        <p:nvSpPr>
          <p:cNvPr id="13" name="Title 1">
            <a:extLst>
              <a:ext uri="{FF2B5EF4-FFF2-40B4-BE49-F238E27FC236}">
                <a16:creationId xmlns:a16="http://schemas.microsoft.com/office/drawing/2014/main" id="{05A498FE-7411-4EB3-A863-750D894CC22E}"/>
              </a:ext>
            </a:extLst>
          </p:cNvPr>
          <p:cNvSpPr>
            <a:spLocks noGrp="1"/>
          </p:cNvSpPr>
          <p:nvPr>
            <p:ph type="title"/>
          </p:nvPr>
        </p:nvSpPr>
        <p:spPr>
          <a:xfrm>
            <a:off x="625475" y="368300"/>
            <a:ext cx="11239500" cy="438150"/>
          </a:xfrm>
        </p:spPr>
        <p:txBody>
          <a:bodyPr>
            <a:normAutofit fontScale="90000"/>
          </a:bodyPr>
          <a:lstStyle/>
          <a:p>
            <a:pPr algn="l"/>
            <a:r>
              <a:rPr lang="en-US" dirty="0"/>
              <a:t>Microsoft Teams Integration </a:t>
            </a:r>
            <a:r>
              <a:rPr lang="en-US" dirty="0" err="1"/>
              <a:t>mit</a:t>
            </a:r>
            <a:r>
              <a:rPr lang="en-US" dirty="0"/>
              <a:t> Microsoft 365 (5/5)</a:t>
            </a:r>
          </a:p>
        </p:txBody>
      </p:sp>
    </p:spTree>
    <p:extLst>
      <p:ext uri="{BB962C8B-B14F-4D97-AF65-F5344CB8AC3E}">
        <p14:creationId xmlns:p14="http://schemas.microsoft.com/office/powerpoint/2010/main" val="24179871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17F4-B540-46FC-8A4C-E7983AFA7861}"/>
              </a:ext>
            </a:extLst>
          </p:cNvPr>
          <p:cNvSpPr>
            <a:spLocks noGrp="1"/>
          </p:cNvSpPr>
          <p:nvPr>
            <p:ph type="title"/>
          </p:nvPr>
        </p:nvSpPr>
        <p:spPr>
          <a:xfrm>
            <a:off x="633222" y="348909"/>
            <a:ext cx="11239464" cy="439465"/>
          </a:xfrm>
        </p:spPr>
        <p:txBody>
          <a:bodyPr>
            <a:normAutofit fontScale="90000"/>
          </a:bodyPr>
          <a:lstStyle/>
          <a:p>
            <a:pPr algn="l"/>
            <a:r>
              <a:rPr lang="en-US" dirty="0"/>
              <a:t>Microsoft Teams Integration </a:t>
            </a:r>
            <a:r>
              <a:rPr lang="en-US" dirty="0" err="1"/>
              <a:t>mit</a:t>
            </a:r>
            <a:r>
              <a:rPr lang="en-US" dirty="0"/>
              <a:t> der Power </a:t>
            </a:r>
            <a:r>
              <a:rPr lang="en-US" dirty="0" err="1"/>
              <a:t>Plattform</a:t>
            </a:r>
            <a:r>
              <a:rPr lang="en-US" dirty="0"/>
              <a:t> (1/5)</a:t>
            </a:r>
          </a:p>
        </p:txBody>
      </p:sp>
      <p:sp>
        <p:nvSpPr>
          <p:cNvPr id="13" name="Rectangle 12">
            <a:extLst>
              <a:ext uri="{FF2B5EF4-FFF2-40B4-BE49-F238E27FC236}">
                <a16:creationId xmlns:a16="http://schemas.microsoft.com/office/drawing/2014/main" id="{98781D4D-D048-436A-ABA9-28D352D1AEA0}"/>
              </a:ext>
            </a:extLst>
          </p:cNvPr>
          <p:cNvSpPr>
            <a:spLocks/>
          </p:cNvSpPr>
          <p:nvPr/>
        </p:nvSpPr>
        <p:spPr>
          <a:xfrm>
            <a:off x="600059" y="1078992"/>
            <a:ext cx="11256979" cy="738664"/>
          </a:xfrm>
          <a:prstGeom prst="rect">
            <a:avLst/>
          </a:prstGeom>
        </p:spPr>
        <p:txBody>
          <a:bodyPr wrap="square" lIns="0" tIns="0" rIns="0" bIns="0">
            <a:spAutoFit/>
          </a:bodyPr>
          <a:lstStyle/>
          <a:p>
            <a:r>
              <a:rPr lang="en-US" sz="2400">
                <a:latin typeface="+mj-lt"/>
              </a:rPr>
              <a:t>Microsoft Teams combines capabilities from a wide spectrum of tools to create a fully integrated experience</a:t>
            </a:r>
          </a:p>
        </p:txBody>
      </p:sp>
      <p:pic>
        <p:nvPicPr>
          <p:cNvPr id="19" name="Picture 18" descr="The graph illustrates Microsoft Teams can combine capabilities from a wide spectrum of tools to create a fully integrated experience">
            <a:extLst>
              <a:ext uri="{FF2B5EF4-FFF2-40B4-BE49-F238E27FC236}">
                <a16:creationId xmlns:a16="http://schemas.microsoft.com/office/drawing/2014/main" id="{28C26AE0-1C64-4340-87DB-AAF82C5B9877}"/>
              </a:ext>
            </a:extLst>
          </p:cNvPr>
          <p:cNvPicPr>
            <a:picLocks noChangeAspect="1"/>
          </p:cNvPicPr>
          <p:nvPr/>
        </p:nvPicPr>
        <p:blipFill rotWithShape="1">
          <a:blip r:embed="rId2"/>
          <a:srcRect l="-9599" t="79" r="-8641" b="1419"/>
          <a:stretch/>
        </p:blipFill>
        <p:spPr>
          <a:xfrm>
            <a:off x="595504" y="1959428"/>
            <a:ext cx="11277182" cy="4408388"/>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34119439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 Apps logo">
            <a:extLst>
              <a:ext uri="{FF2B5EF4-FFF2-40B4-BE49-F238E27FC236}">
                <a16:creationId xmlns:a16="http://schemas.microsoft.com/office/drawing/2014/main" id="{C8AC1FE9-FFE9-45A3-A525-3C40226E78CC}"/>
              </a:ext>
            </a:extLst>
          </p:cNvPr>
          <p:cNvPicPr>
            <a:picLocks noChangeAspect="1"/>
          </p:cNvPicPr>
          <p:nvPr/>
        </p:nvPicPr>
        <p:blipFill rotWithShape="1">
          <a:blip r:embed="rId3"/>
          <a:srcRect l="1254" t="1254" r="1254" b="1254"/>
          <a:stretch/>
        </p:blipFill>
        <p:spPr>
          <a:xfrm>
            <a:off x="613109" y="1716881"/>
            <a:ext cx="926400" cy="926400"/>
          </a:xfrm>
          <a:prstGeom prst="ellipse">
            <a:avLst/>
          </a:prstGeom>
        </p:spPr>
      </p:pic>
      <p:sp>
        <p:nvSpPr>
          <p:cNvPr id="23" name="Rectangle 22">
            <a:extLst>
              <a:ext uri="{FF2B5EF4-FFF2-40B4-BE49-F238E27FC236}">
                <a16:creationId xmlns:a16="http://schemas.microsoft.com/office/drawing/2014/main" id="{A48D9A99-44A2-43D6-B0F6-92AB92C66CED}"/>
              </a:ext>
            </a:extLst>
          </p:cNvPr>
          <p:cNvSpPr/>
          <p:nvPr/>
        </p:nvSpPr>
        <p:spPr>
          <a:xfrm>
            <a:off x="1753123" y="1642234"/>
            <a:ext cx="10086400" cy="1384995"/>
          </a:xfrm>
          <a:prstGeom prst="rect">
            <a:avLst/>
          </a:prstGeom>
        </p:spPr>
        <p:txBody>
          <a:bodyPr wrap="square" lIns="0">
            <a:spAutoFit/>
          </a:bodyPr>
          <a:lstStyle/>
          <a:p>
            <a:pPr defTabSz="950573">
              <a:buSzPct val="90000"/>
              <a:defRPr/>
            </a:pPr>
            <a:r>
              <a:rPr lang="en-US" sz="2400" b="1" dirty="0">
                <a:latin typeface="Segoe UI Semibold" charset="0"/>
                <a:cs typeface="Segoe UI Semibold" charset="0"/>
              </a:rPr>
              <a:t>Power Apps</a:t>
            </a:r>
          </a:p>
          <a:p>
            <a:pPr defTabSz="950573">
              <a:spcAft>
                <a:spcPts val="600"/>
              </a:spcAft>
              <a:buSzPct val="90000"/>
              <a:defRPr/>
            </a:pPr>
            <a:r>
              <a:rPr lang="de-DE" sz="2000" dirty="0">
                <a:cs typeface="Segoe UI Semibold" charset="0"/>
              </a:rPr>
              <a:t>Erstellen Sie ganz einfach benutzerdefinierte Apps, um Prozesse zu modernisieren, um Ihre Anforderungen mit Ihren Daten zu erfüllen, wodurch Effizienz und Zusammenarbeit verbessert werden</a:t>
            </a:r>
            <a:r>
              <a:rPr lang="en-US" sz="2000" dirty="0">
                <a:cs typeface="Segoe UI Semibold" charset="0"/>
              </a:rPr>
              <a:t>				</a:t>
            </a:r>
          </a:p>
        </p:txBody>
      </p:sp>
      <p:cxnSp>
        <p:nvCxnSpPr>
          <p:cNvPr id="30" name="Straight Connector 29">
            <a:extLst>
              <a:ext uri="{FF2B5EF4-FFF2-40B4-BE49-F238E27FC236}">
                <a16:creationId xmlns:a16="http://schemas.microsoft.com/office/drawing/2014/main" id="{B8BEC26F-D7D0-4BCC-9CBF-EEAFB1EB8ABC}"/>
              </a:ext>
              <a:ext uri="{C183D7F6-B498-43B3-948B-1728B52AA6E4}">
                <adec:decorative xmlns:adec="http://schemas.microsoft.com/office/drawing/2017/decorative" val="1"/>
              </a:ext>
            </a:extLst>
          </p:cNvPr>
          <p:cNvCxnSpPr>
            <a:cxnSpLocks/>
          </p:cNvCxnSpPr>
          <p:nvPr/>
        </p:nvCxnSpPr>
        <p:spPr>
          <a:xfrm>
            <a:off x="1790705" y="3034487"/>
            <a:ext cx="100864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Power Automate logo">
            <a:extLst>
              <a:ext uri="{FF2B5EF4-FFF2-40B4-BE49-F238E27FC236}">
                <a16:creationId xmlns:a16="http://schemas.microsoft.com/office/drawing/2014/main" id="{6EBD665C-CD9B-47BD-8369-5D9593065934}"/>
              </a:ext>
            </a:extLst>
          </p:cNvPr>
          <p:cNvPicPr>
            <a:picLocks noChangeAspect="1"/>
          </p:cNvPicPr>
          <p:nvPr/>
        </p:nvPicPr>
        <p:blipFill rotWithShape="1">
          <a:blip r:embed="rId4"/>
          <a:srcRect l="1627" t="1627" r="1627" b="1627"/>
          <a:stretch/>
        </p:blipFill>
        <p:spPr>
          <a:xfrm>
            <a:off x="615559" y="3426619"/>
            <a:ext cx="921500" cy="921500"/>
          </a:xfrm>
          <a:prstGeom prst="ellipse">
            <a:avLst/>
          </a:prstGeom>
        </p:spPr>
      </p:pic>
      <p:sp>
        <p:nvSpPr>
          <p:cNvPr id="50" name="Rectangle 49">
            <a:extLst>
              <a:ext uri="{FF2B5EF4-FFF2-40B4-BE49-F238E27FC236}">
                <a16:creationId xmlns:a16="http://schemas.microsoft.com/office/drawing/2014/main" id="{06F48C5D-1C89-40D9-93F6-E81CB19E9800}"/>
              </a:ext>
            </a:extLst>
          </p:cNvPr>
          <p:cNvSpPr/>
          <p:nvPr/>
        </p:nvSpPr>
        <p:spPr>
          <a:xfrm>
            <a:off x="1783133" y="3349522"/>
            <a:ext cx="10086400" cy="1077218"/>
          </a:xfrm>
          <a:prstGeom prst="rect">
            <a:avLst/>
          </a:prstGeom>
        </p:spPr>
        <p:txBody>
          <a:bodyPr wrap="square" lIns="0">
            <a:spAutoFit/>
          </a:bodyPr>
          <a:lstStyle/>
          <a:p>
            <a:pPr defTabSz="950573">
              <a:buSzPct val="90000"/>
              <a:defRPr/>
            </a:pPr>
            <a:r>
              <a:rPr lang="en-US" sz="2400" b="1" dirty="0">
                <a:latin typeface="Segoe UI Semibold" charset="0"/>
                <a:cs typeface="Segoe UI Semibold" charset="0"/>
              </a:rPr>
              <a:t>Power Automate</a:t>
            </a:r>
          </a:p>
          <a:p>
            <a:pPr defTabSz="950573">
              <a:spcAft>
                <a:spcPts val="600"/>
              </a:spcAft>
              <a:buSzPct val="90000"/>
              <a:defRPr/>
            </a:pPr>
            <a:r>
              <a:rPr lang="de-DE" sz="2000" dirty="0">
                <a:cs typeface="Segoe UI Semibold" charset="0"/>
              </a:rPr>
              <a:t>Schnelle Automatisierung intelligenter, datenbetriebener Workflows, von einfachen Aufgaben bis hin zu radikalen Transformationen, Verbesserung der Agilität und Produktivität</a:t>
            </a:r>
            <a:endParaRPr lang="en-US" sz="2000" dirty="0">
              <a:cs typeface="Segoe UI Semibold" charset="0"/>
            </a:endParaRPr>
          </a:p>
        </p:txBody>
      </p:sp>
      <p:cxnSp>
        <p:nvCxnSpPr>
          <p:cNvPr id="54" name="Straight Connector 53">
            <a:extLst>
              <a:ext uri="{FF2B5EF4-FFF2-40B4-BE49-F238E27FC236}">
                <a16:creationId xmlns:a16="http://schemas.microsoft.com/office/drawing/2014/main" id="{9C163857-28E8-4EC7-8E04-5DBB24405FBD}"/>
              </a:ext>
              <a:ext uri="{C183D7F6-B498-43B3-948B-1728B52AA6E4}">
                <adec:decorative xmlns:adec="http://schemas.microsoft.com/office/drawing/2017/decorative" val="1"/>
              </a:ext>
            </a:extLst>
          </p:cNvPr>
          <p:cNvCxnSpPr>
            <a:cxnSpLocks/>
          </p:cNvCxnSpPr>
          <p:nvPr/>
        </p:nvCxnSpPr>
        <p:spPr>
          <a:xfrm>
            <a:off x="1790705" y="4741775"/>
            <a:ext cx="1008640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Power BI logo">
            <a:extLst>
              <a:ext uri="{FF2B5EF4-FFF2-40B4-BE49-F238E27FC236}">
                <a16:creationId xmlns:a16="http://schemas.microsoft.com/office/drawing/2014/main" id="{4AC5A034-23F5-480B-8624-1C8F13D07F34}"/>
              </a:ext>
            </a:extLst>
          </p:cNvPr>
          <p:cNvPicPr>
            <a:picLocks noChangeAspect="1"/>
          </p:cNvPicPr>
          <p:nvPr/>
        </p:nvPicPr>
        <p:blipFill rotWithShape="1">
          <a:blip r:embed="rId5"/>
          <a:srcRect l="1634" t="1634" r="1634" b="1634"/>
          <a:stretch/>
        </p:blipFill>
        <p:spPr>
          <a:xfrm>
            <a:off x="615626" y="5133975"/>
            <a:ext cx="921366" cy="921366"/>
          </a:xfrm>
          <a:prstGeom prst="ellipse">
            <a:avLst/>
          </a:prstGeom>
        </p:spPr>
      </p:pic>
      <p:sp>
        <p:nvSpPr>
          <p:cNvPr id="5" name="Rectangle 4">
            <a:extLst>
              <a:ext uri="{FF2B5EF4-FFF2-40B4-BE49-F238E27FC236}">
                <a16:creationId xmlns:a16="http://schemas.microsoft.com/office/drawing/2014/main" id="{2E9FAA7C-F317-4AEB-BB86-F5278A573BA8}"/>
              </a:ext>
            </a:extLst>
          </p:cNvPr>
          <p:cNvSpPr/>
          <p:nvPr/>
        </p:nvSpPr>
        <p:spPr>
          <a:xfrm>
            <a:off x="1760163" y="5056811"/>
            <a:ext cx="10086400" cy="1461939"/>
          </a:xfrm>
          <a:prstGeom prst="rect">
            <a:avLst/>
          </a:prstGeom>
        </p:spPr>
        <p:txBody>
          <a:bodyPr wrap="square" lIns="0">
            <a:spAutoFit/>
          </a:bodyPr>
          <a:lstStyle/>
          <a:p>
            <a:pPr defTabSz="950573">
              <a:buSzPct val="90000"/>
              <a:defRPr/>
            </a:pPr>
            <a:r>
              <a:rPr lang="en-US" sz="2400" b="1" dirty="0">
                <a:latin typeface="Segoe UI Semibold" charset="0"/>
                <a:cs typeface="Segoe UI Semibold" charset="0"/>
              </a:rPr>
              <a:t>Power BI</a:t>
            </a:r>
          </a:p>
          <a:p>
            <a:pPr defTabSz="950573">
              <a:spcAft>
                <a:spcPts val="600"/>
              </a:spcAft>
              <a:buSzPct val="90000"/>
              <a:defRPr/>
            </a:pPr>
            <a:r>
              <a:rPr lang="de-DE" sz="2000" dirty="0">
                <a:cs typeface="Segoe UI Semibold" charset="0"/>
              </a:rPr>
              <a:t>Nahtlose Vernetzung und Umwandlung von Daten in barrierefreie Visualisierungen, um Entscheidungen schnell und sicher zu treffen
</a:t>
            </a:r>
            <a:endParaRPr lang="en-US" sz="2000" dirty="0">
              <a:cs typeface="Segoe UI Semibold" charset="0"/>
            </a:endParaRPr>
          </a:p>
        </p:txBody>
      </p:sp>
      <p:sp>
        <p:nvSpPr>
          <p:cNvPr id="14" name="Title 1">
            <a:extLst>
              <a:ext uri="{FF2B5EF4-FFF2-40B4-BE49-F238E27FC236}">
                <a16:creationId xmlns:a16="http://schemas.microsoft.com/office/drawing/2014/main" id="{9D76757D-5D48-4D17-B847-A1AC49D00E58}"/>
              </a:ext>
            </a:extLst>
          </p:cNvPr>
          <p:cNvSpPr>
            <a:spLocks noGrp="1"/>
          </p:cNvSpPr>
          <p:nvPr>
            <p:ph type="title"/>
          </p:nvPr>
        </p:nvSpPr>
        <p:spPr>
          <a:xfrm>
            <a:off x="612775" y="368300"/>
            <a:ext cx="11239500" cy="438150"/>
          </a:xfrm>
        </p:spPr>
        <p:txBody>
          <a:bodyPr>
            <a:normAutofit fontScale="90000"/>
          </a:bodyPr>
          <a:lstStyle/>
          <a:p>
            <a:pPr algn="l"/>
            <a:r>
              <a:rPr lang="en-US" dirty="0"/>
              <a:t>Microsoft Teams Integration </a:t>
            </a:r>
            <a:r>
              <a:rPr lang="en-US" dirty="0" err="1"/>
              <a:t>mit</a:t>
            </a:r>
            <a:r>
              <a:rPr lang="en-US" dirty="0"/>
              <a:t> der Power </a:t>
            </a:r>
            <a:r>
              <a:rPr lang="en-US" dirty="0" err="1"/>
              <a:t>Plattform</a:t>
            </a:r>
            <a:r>
              <a:rPr lang="en-US" dirty="0"/>
              <a:t> (2/5)</a:t>
            </a:r>
          </a:p>
        </p:txBody>
      </p:sp>
    </p:spTree>
    <p:extLst>
      <p:ext uri="{BB962C8B-B14F-4D97-AF65-F5344CB8AC3E}">
        <p14:creationId xmlns:p14="http://schemas.microsoft.com/office/powerpoint/2010/main" val="1386374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BD6BBA-95CE-4B4D-8305-A889B28C3B5B}"/>
              </a:ext>
            </a:extLst>
          </p:cNvPr>
          <p:cNvSpPr>
            <a:spLocks/>
          </p:cNvSpPr>
          <p:nvPr/>
        </p:nvSpPr>
        <p:spPr>
          <a:xfrm>
            <a:off x="600059" y="1423713"/>
            <a:ext cx="4349312" cy="4962574"/>
          </a:xfrm>
          <a:prstGeom prst="rect">
            <a:avLst/>
          </a:prstGeom>
          <a:solidFill>
            <a:schemeClr val="bg1">
              <a:lumMod val="95000"/>
            </a:schemeClr>
          </a:solidFill>
          <a:ln w="19050">
            <a:solidFill>
              <a:srgbClr val="F2F2F2"/>
            </a:solidFill>
          </a:ln>
        </p:spPr>
        <p:txBody>
          <a:bodyPr wrap="square" lIns="137160" tIns="91440" rIns="137160" bIns="91440" anchor="t">
            <a:noAutofit/>
          </a:bodyPr>
          <a:lstStyle/>
          <a:p>
            <a:r>
              <a:rPr lang="en-US" sz="2400" dirty="0">
                <a:solidFill>
                  <a:srgbClr val="2F2F2F"/>
                </a:solidFill>
                <a:latin typeface="Segoe UI Semibold" charset="0"/>
                <a:cs typeface="Segoe UI Semibold" charset="0"/>
              </a:rPr>
              <a:t>Power Apps:</a:t>
            </a:r>
          </a:p>
          <a:p>
            <a:pPr>
              <a:spcBef>
                <a:spcPts val="600"/>
              </a:spcBef>
              <a:spcAft>
                <a:spcPts val="600"/>
              </a:spcAft>
            </a:pPr>
            <a:r>
              <a:rPr lang="de-DE" sz="2000" dirty="0">
                <a:cs typeface="Segoe UI" panose="020B0502040204020203" pitchFamily="34" charset="0"/>
              </a:rPr>
              <a:t>Erstellen einer Teams-App mithilfe von Power Apps für den Verkauf, der Kundenaufträge abgibt
Anheften von Power Apps an die Navigationsleiste der Microsoft Teams-App
</a:t>
            </a:r>
            <a:endParaRPr lang="en-US" sz="2000" dirty="0">
              <a:cs typeface="Segoe UI" panose="020B0502040204020203" pitchFamily="34" charset="0"/>
            </a:endParaRPr>
          </a:p>
        </p:txBody>
      </p:sp>
      <p:pic>
        <p:nvPicPr>
          <p:cNvPr id="8" name="Picture 7" descr="Power Apps integration in Microsoft Teams">
            <a:extLst>
              <a:ext uri="{FF2B5EF4-FFF2-40B4-BE49-F238E27FC236}">
                <a16:creationId xmlns:a16="http://schemas.microsoft.com/office/drawing/2014/main" id="{CAF9AF0C-A6B6-4829-8DEA-585DA500B4EA}"/>
              </a:ext>
            </a:extLst>
          </p:cNvPr>
          <p:cNvPicPr>
            <a:picLocks noChangeAspect="1"/>
          </p:cNvPicPr>
          <p:nvPr/>
        </p:nvPicPr>
        <p:blipFill>
          <a:blip r:embed="rId2"/>
          <a:stretch>
            <a:fillRect/>
          </a:stretch>
        </p:blipFill>
        <p:spPr>
          <a:xfrm>
            <a:off x="5138664" y="1423713"/>
            <a:ext cx="6718374" cy="4962574"/>
          </a:xfrm>
          <a:prstGeom prst="rect">
            <a:avLst/>
          </a:prstGeom>
          <a:noFill/>
          <a:ln w="19050">
            <a:noFill/>
            <a:headEnd type="none" w="med" len="med"/>
            <a:tailEnd type="none" w="med" len="med"/>
          </a:ln>
          <a:effectLst/>
        </p:spPr>
      </p:pic>
      <p:sp>
        <p:nvSpPr>
          <p:cNvPr id="9" name="Title 1">
            <a:extLst>
              <a:ext uri="{FF2B5EF4-FFF2-40B4-BE49-F238E27FC236}">
                <a16:creationId xmlns:a16="http://schemas.microsoft.com/office/drawing/2014/main" id="{410DFFFC-2D15-4217-AE56-E166EA592590}"/>
              </a:ext>
            </a:extLst>
          </p:cNvPr>
          <p:cNvSpPr>
            <a:spLocks noGrp="1"/>
          </p:cNvSpPr>
          <p:nvPr>
            <p:ph type="title"/>
          </p:nvPr>
        </p:nvSpPr>
        <p:spPr>
          <a:xfrm>
            <a:off x="625475" y="355600"/>
            <a:ext cx="11239500" cy="438150"/>
          </a:xfrm>
        </p:spPr>
        <p:txBody>
          <a:bodyPr>
            <a:normAutofit fontScale="90000"/>
          </a:bodyPr>
          <a:lstStyle/>
          <a:p>
            <a:pPr algn="l"/>
            <a:r>
              <a:rPr lang="en-US" dirty="0"/>
              <a:t>Microsoft Teams Integration </a:t>
            </a:r>
            <a:r>
              <a:rPr lang="en-US" dirty="0" err="1"/>
              <a:t>mit</a:t>
            </a:r>
            <a:r>
              <a:rPr lang="en-US" dirty="0"/>
              <a:t> der Power </a:t>
            </a:r>
            <a:r>
              <a:rPr lang="en-US" dirty="0" err="1"/>
              <a:t>Plattform</a:t>
            </a:r>
            <a:r>
              <a:rPr lang="en-US" dirty="0"/>
              <a:t> (3/5)</a:t>
            </a:r>
          </a:p>
        </p:txBody>
      </p:sp>
    </p:spTree>
    <p:extLst>
      <p:ext uri="{BB962C8B-B14F-4D97-AF65-F5344CB8AC3E}">
        <p14:creationId xmlns:p14="http://schemas.microsoft.com/office/powerpoint/2010/main" val="522858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379F12-8056-4133-A97F-3DF5A02E320C}"/>
              </a:ext>
            </a:extLst>
          </p:cNvPr>
          <p:cNvSpPr>
            <a:spLocks/>
          </p:cNvSpPr>
          <p:nvPr/>
        </p:nvSpPr>
        <p:spPr>
          <a:xfrm>
            <a:off x="600058" y="1428751"/>
            <a:ext cx="4352544" cy="4957536"/>
          </a:xfrm>
          <a:prstGeom prst="rect">
            <a:avLst/>
          </a:prstGeom>
          <a:solidFill>
            <a:schemeClr val="bg1">
              <a:lumMod val="95000"/>
            </a:schemeClr>
          </a:solidFill>
          <a:ln w="19050">
            <a:solidFill>
              <a:schemeClr val="bg1">
                <a:lumMod val="95000"/>
              </a:schemeClr>
            </a:solidFill>
          </a:ln>
        </p:spPr>
        <p:txBody>
          <a:bodyPr wrap="square" lIns="137160" tIns="91440" rIns="137160" bIns="91440" anchor="t">
            <a:noAutofit/>
          </a:bodyPr>
          <a:lstStyle/>
          <a:p>
            <a:r>
              <a:rPr lang="en-US" sz="2400" dirty="0">
                <a:latin typeface="+mj-lt"/>
                <a:cs typeface="Segoe UI Semibold" charset="0"/>
              </a:rPr>
              <a:t>Power Automate:</a:t>
            </a:r>
          </a:p>
          <a:p>
            <a:pPr>
              <a:spcBef>
                <a:spcPts val="600"/>
              </a:spcBef>
              <a:spcAft>
                <a:spcPts val="600"/>
              </a:spcAft>
            </a:pPr>
            <a:r>
              <a:rPr lang="de-DE" sz="2000" dirty="0">
                <a:cs typeface="Segoe UI" panose="020B0502040204020203" pitchFamily="34" charset="0"/>
              </a:rPr>
              <a:t>Erstellen und Verwalten von Workflow-Automatisierungen direkt aus Teams
Schnelles Auslösen geplanter </a:t>
            </a:r>
            <a:r>
              <a:rPr lang="de-DE" sz="2000" dirty="0" err="1">
                <a:cs typeface="Segoe UI" panose="020B0502040204020203" pitchFamily="34" charset="0"/>
              </a:rPr>
              <a:t>Flows</a:t>
            </a:r>
            <a:r>
              <a:rPr lang="de-DE" sz="2000" dirty="0">
                <a:cs typeface="Segoe UI" panose="020B0502040204020203" pitchFamily="34" charset="0"/>
              </a:rPr>
              <a:t> mithilfe des Flow-Bots in Teams
Trigger für bestimmte Aktionen, wenn jemand neu einem Team beitritt 
Optimieren sie Genehmigungen durch Aggregation und Automatisierung aller Genehmigungsprozesse des Teams in Teams
</a:t>
            </a:r>
            <a:endParaRPr lang="en-US" sz="2000" dirty="0">
              <a:cs typeface="Segoe UI" panose="020B0502040204020203" pitchFamily="34" charset="0"/>
            </a:endParaRPr>
          </a:p>
        </p:txBody>
      </p:sp>
      <p:pic>
        <p:nvPicPr>
          <p:cNvPr id="7" name="Picture 6" descr="Screenshot of Power Automate in Teams">
            <a:extLst>
              <a:ext uri="{FF2B5EF4-FFF2-40B4-BE49-F238E27FC236}">
                <a16:creationId xmlns:a16="http://schemas.microsoft.com/office/drawing/2014/main" id="{31094937-5A16-4D19-9D0B-8BC019ACCE8C}"/>
              </a:ext>
            </a:extLst>
          </p:cNvPr>
          <p:cNvPicPr>
            <a:picLocks noChangeAspect="1"/>
          </p:cNvPicPr>
          <p:nvPr/>
        </p:nvPicPr>
        <p:blipFill rotWithShape="1">
          <a:blip r:embed="rId3"/>
          <a:srcRect l="-860" t="-486" r="-548" b="-2656"/>
          <a:stretch/>
        </p:blipFill>
        <p:spPr>
          <a:xfrm>
            <a:off x="5143501" y="1428751"/>
            <a:ext cx="6721492" cy="4957536"/>
          </a:xfrm>
          <a:prstGeom prst="rect">
            <a:avLst/>
          </a:prstGeom>
          <a:noFill/>
          <a:ln w="19050">
            <a:noFill/>
            <a:headEnd type="none" w="med" len="med"/>
            <a:tailEnd type="none" w="med" len="med"/>
          </a:ln>
          <a:effectLst/>
        </p:spPr>
      </p:pic>
      <p:sp>
        <p:nvSpPr>
          <p:cNvPr id="8" name="Title 1">
            <a:extLst>
              <a:ext uri="{FF2B5EF4-FFF2-40B4-BE49-F238E27FC236}">
                <a16:creationId xmlns:a16="http://schemas.microsoft.com/office/drawing/2014/main" id="{87B34B7B-EE23-454A-84D2-B2BAFDAAFEBB}"/>
              </a:ext>
            </a:extLst>
          </p:cNvPr>
          <p:cNvSpPr>
            <a:spLocks noGrp="1"/>
          </p:cNvSpPr>
          <p:nvPr>
            <p:ph type="title"/>
          </p:nvPr>
        </p:nvSpPr>
        <p:spPr>
          <a:xfrm>
            <a:off x="612775" y="368300"/>
            <a:ext cx="11239500" cy="438150"/>
          </a:xfrm>
        </p:spPr>
        <p:txBody>
          <a:bodyPr>
            <a:normAutofit fontScale="90000"/>
          </a:bodyPr>
          <a:lstStyle/>
          <a:p>
            <a:pPr algn="l"/>
            <a:r>
              <a:rPr lang="en-US" dirty="0"/>
              <a:t>Microsoft Teams Integration </a:t>
            </a:r>
            <a:r>
              <a:rPr lang="en-US" dirty="0" err="1"/>
              <a:t>mit</a:t>
            </a:r>
            <a:r>
              <a:rPr lang="en-US" dirty="0"/>
              <a:t> der Power </a:t>
            </a:r>
            <a:r>
              <a:rPr lang="en-US" dirty="0" err="1"/>
              <a:t>Plattform</a:t>
            </a:r>
            <a:r>
              <a:rPr lang="en-US" dirty="0"/>
              <a:t> (4/5)</a:t>
            </a:r>
          </a:p>
        </p:txBody>
      </p:sp>
    </p:spTree>
    <p:extLst>
      <p:ext uri="{BB962C8B-B14F-4D97-AF65-F5344CB8AC3E}">
        <p14:creationId xmlns:p14="http://schemas.microsoft.com/office/powerpoint/2010/main" val="4033238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40CE58-F82E-4729-BDA5-D555ED02F288}"/>
              </a:ext>
            </a:extLst>
          </p:cNvPr>
          <p:cNvSpPr>
            <a:spLocks/>
          </p:cNvSpPr>
          <p:nvPr/>
        </p:nvSpPr>
        <p:spPr>
          <a:xfrm>
            <a:off x="625475" y="1118912"/>
            <a:ext cx="4352544" cy="5116787"/>
          </a:xfrm>
          <a:prstGeom prst="rect">
            <a:avLst/>
          </a:prstGeom>
          <a:solidFill>
            <a:schemeClr val="bg1">
              <a:lumMod val="95000"/>
            </a:schemeClr>
          </a:solidFill>
          <a:ln w="19050">
            <a:solidFill>
              <a:schemeClr val="bg1">
                <a:lumMod val="95000"/>
              </a:schemeClr>
            </a:solidFill>
          </a:ln>
        </p:spPr>
        <p:txBody>
          <a:bodyPr lIns="137160" tIns="91440" rIns="137160" bIns="91440" anchor="t">
            <a:noAutofit/>
          </a:bodyPr>
          <a:lstStyle/>
          <a:p>
            <a:r>
              <a:rPr lang="en-US" sz="2400" dirty="0">
                <a:latin typeface="+mj-lt"/>
                <a:cs typeface="Segoe UI Semibold" charset="0"/>
              </a:rPr>
              <a:t>Power BI:</a:t>
            </a:r>
          </a:p>
          <a:p>
            <a:pPr>
              <a:spcBef>
                <a:spcPts val="600"/>
              </a:spcBef>
              <a:spcAft>
                <a:spcPts val="600"/>
              </a:spcAft>
            </a:pPr>
            <a:r>
              <a:rPr lang="de-DE" sz="2000" dirty="0">
                <a:cs typeface="Segoe UI" panose="020B0502040204020203" pitchFamily="34" charset="0"/>
              </a:rPr>
              <a:t>Erstellen Sie die Registerkarte Power BI in Teams, um datengesteuerte Entscheidungen schnell und sicher zu treffen
Stellen Sie Fragen zu den Daten in Teams-Chats und fügen Sie einen Link zur Registerkarte Power BI ein, um</a:t>
            </a:r>
            <a:br>
              <a:rPr lang="de-DE" sz="2000" dirty="0">
                <a:cs typeface="Segoe UI" panose="020B0502040204020203" pitchFamily="34" charset="0"/>
              </a:rPr>
            </a:br>
            <a:r>
              <a:rPr lang="de-DE" sz="2000" dirty="0">
                <a:cs typeface="Segoe UI" panose="020B0502040204020203" pitchFamily="34" charset="0"/>
              </a:rPr>
              <a:t>leicht und zusammen
Erstellen Sie eine interaktive Power BI-Karte in Teams, indem Sie den Link in einen bestimmten Power BI-Bericht einfügen. Diese Erfahrung wird Benutzern helfen, ihre Daten schnell zu finden und Maßnahmen zu ergreifen.
</a:t>
            </a:r>
            <a:endParaRPr lang="en-US" sz="2000" dirty="0">
              <a:cs typeface="Segoe UI" panose="020B0502040204020203" pitchFamily="34" charset="0"/>
            </a:endParaRPr>
          </a:p>
        </p:txBody>
      </p:sp>
      <p:pic>
        <p:nvPicPr>
          <p:cNvPr id="10" name="Picture 9" descr="Screenshot of Power BI in Teams">
            <a:extLst>
              <a:ext uri="{FF2B5EF4-FFF2-40B4-BE49-F238E27FC236}">
                <a16:creationId xmlns:a16="http://schemas.microsoft.com/office/drawing/2014/main" id="{81F80EF8-1CE4-4CE3-89AA-0FAAE04B30CE}"/>
              </a:ext>
            </a:extLst>
          </p:cNvPr>
          <p:cNvPicPr>
            <a:picLocks noChangeAspect="1"/>
          </p:cNvPicPr>
          <p:nvPr/>
        </p:nvPicPr>
        <p:blipFill>
          <a:blip r:embed="rId3"/>
          <a:stretch>
            <a:fillRect/>
          </a:stretch>
        </p:blipFill>
        <p:spPr>
          <a:xfrm>
            <a:off x="5146619" y="1080812"/>
            <a:ext cx="7131016" cy="5267375"/>
          </a:xfrm>
          <a:prstGeom prst="rect">
            <a:avLst/>
          </a:prstGeom>
          <a:noFill/>
          <a:ln w="19050">
            <a:noFill/>
            <a:headEnd type="none" w="med" len="med"/>
            <a:tailEnd type="none" w="med" len="med"/>
          </a:ln>
          <a:effectLst/>
        </p:spPr>
      </p:pic>
      <p:sp>
        <p:nvSpPr>
          <p:cNvPr id="7" name="Title 1">
            <a:extLst>
              <a:ext uri="{FF2B5EF4-FFF2-40B4-BE49-F238E27FC236}">
                <a16:creationId xmlns:a16="http://schemas.microsoft.com/office/drawing/2014/main" id="{63913F07-DF90-4A0C-B8CA-B4DB8BF79ED0}"/>
              </a:ext>
            </a:extLst>
          </p:cNvPr>
          <p:cNvSpPr>
            <a:spLocks noGrp="1"/>
          </p:cNvSpPr>
          <p:nvPr>
            <p:ph type="title"/>
          </p:nvPr>
        </p:nvSpPr>
        <p:spPr>
          <a:xfrm>
            <a:off x="625475" y="368300"/>
            <a:ext cx="11239500" cy="438150"/>
          </a:xfrm>
        </p:spPr>
        <p:txBody>
          <a:bodyPr>
            <a:normAutofit fontScale="90000"/>
          </a:bodyPr>
          <a:lstStyle/>
          <a:p>
            <a:pPr algn="l"/>
            <a:r>
              <a:rPr lang="en-US" dirty="0"/>
              <a:t>Microsoft Teams Integration </a:t>
            </a:r>
            <a:r>
              <a:rPr lang="en-US" dirty="0" err="1"/>
              <a:t>mit</a:t>
            </a:r>
            <a:r>
              <a:rPr lang="en-US" dirty="0"/>
              <a:t> der Power </a:t>
            </a:r>
            <a:r>
              <a:rPr lang="en-US" dirty="0" err="1"/>
              <a:t>Plattform</a:t>
            </a:r>
            <a:r>
              <a:rPr lang="en-US" dirty="0"/>
              <a:t> (5/5)</a:t>
            </a:r>
          </a:p>
        </p:txBody>
      </p:sp>
    </p:spTree>
    <p:extLst>
      <p:ext uri="{BB962C8B-B14F-4D97-AF65-F5344CB8AC3E}">
        <p14:creationId xmlns:p14="http://schemas.microsoft.com/office/powerpoint/2010/main" val="2899611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A521-3821-48C8-8A20-B8F5B946C53B}"/>
              </a:ext>
            </a:extLst>
          </p:cNvPr>
          <p:cNvSpPr>
            <a:spLocks noGrp="1"/>
          </p:cNvSpPr>
          <p:nvPr>
            <p:ph type="title"/>
          </p:nvPr>
        </p:nvSpPr>
        <p:spPr>
          <a:xfrm>
            <a:off x="625459" y="405846"/>
            <a:ext cx="11239464" cy="430887"/>
          </a:xfrm>
        </p:spPr>
        <p:txBody>
          <a:bodyPr>
            <a:normAutofit fontScale="90000"/>
          </a:bodyPr>
          <a:lstStyle/>
          <a:p>
            <a:pPr algn="l"/>
            <a:r>
              <a:rPr lang="de-DE" dirty="0"/>
              <a:t>Übersicht über die Microsoft Teams-Architektur (1/2)</a:t>
            </a:r>
            <a:endParaRPr lang="en-US" dirty="0"/>
          </a:p>
        </p:txBody>
      </p:sp>
      <p:sp>
        <p:nvSpPr>
          <p:cNvPr id="18" name="Rectangle 17">
            <a:extLst>
              <a:ext uri="{FF2B5EF4-FFF2-40B4-BE49-F238E27FC236}">
                <a16:creationId xmlns:a16="http://schemas.microsoft.com/office/drawing/2014/main" id="{91140CC8-CB1E-4126-812B-888AA6CF2563}"/>
              </a:ext>
            </a:extLst>
          </p:cNvPr>
          <p:cNvSpPr>
            <a:spLocks/>
          </p:cNvSpPr>
          <p:nvPr/>
        </p:nvSpPr>
        <p:spPr>
          <a:xfrm>
            <a:off x="600058" y="1422400"/>
            <a:ext cx="4601263" cy="4861194"/>
          </a:xfrm>
          <a:prstGeom prst="rect">
            <a:avLst/>
          </a:prstGeom>
          <a:solidFill>
            <a:schemeClr val="bg1">
              <a:lumMod val="95000"/>
            </a:schemeClr>
          </a:solidFill>
          <a:ln w="19050">
            <a:solidFill>
              <a:schemeClr val="bg1">
                <a:lumMod val="95000"/>
              </a:schemeClr>
            </a:solidFill>
          </a:ln>
        </p:spPr>
        <p:txBody>
          <a:bodyPr>
            <a:noAutofit/>
          </a:bodyPr>
          <a:lstStyle/>
          <a:p>
            <a:r>
              <a:rPr lang="en-US" b="1" dirty="0">
                <a:latin typeface="+mj-lt"/>
              </a:rPr>
              <a:t>Teams integration with </a:t>
            </a:r>
            <a:br>
              <a:rPr lang="en-US" b="1" dirty="0">
                <a:latin typeface="+mj-lt"/>
              </a:rPr>
            </a:br>
            <a:r>
              <a:rPr lang="en-US" b="1" dirty="0">
                <a:latin typeface="+mj-lt"/>
              </a:rPr>
              <a:t>Microsoft 365 Groups</a:t>
            </a:r>
          </a:p>
          <a:p>
            <a:pPr marL="88900" indent="-88900">
              <a:spcBef>
                <a:spcPts val="1200"/>
              </a:spcBef>
            </a:pPr>
            <a:r>
              <a:rPr lang="en-US" dirty="0">
                <a:latin typeface="+mj-lt"/>
              </a:rPr>
              <a:t>Teams </a:t>
            </a:r>
            <a:r>
              <a:rPr lang="en-US" dirty="0" err="1">
                <a:latin typeface="+mj-lt"/>
              </a:rPr>
              <a:t>fügt</a:t>
            </a:r>
            <a:r>
              <a:rPr lang="en-US" dirty="0">
                <a:latin typeface="+mj-lt"/>
              </a:rPr>
              <a:t> </a:t>
            </a:r>
            <a:r>
              <a:rPr lang="en-US" dirty="0" err="1">
                <a:latin typeface="+mj-lt"/>
              </a:rPr>
              <a:t>einer</a:t>
            </a:r>
            <a:r>
              <a:rPr lang="en-US" dirty="0">
                <a:latin typeface="+mj-lt"/>
              </a:rPr>
              <a:t> Microsoft 365-Gruppe </a:t>
            </a:r>
            <a:r>
              <a:rPr lang="en-US" dirty="0" err="1">
                <a:latin typeface="+mj-lt"/>
              </a:rPr>
              <a:t>mehrere</a:t>
            </a:r>
            <a:r>
              <a:rPr lang="en-US" dirty="0">
                <a:latin typeface="+mj-lt"/>
              </a:rPr>
              <a:t> </a:t>
            </a:r>
            <a:r>
              <a:rPr lang="en-US" dirty="0" err="1">
                <a:latin typeface="+mj-lt"/>
              </a:rPr>
              <a:t>neue</a:t>
            </a:r>
            <a:r>
              <a:rPr lang="en-US" dirty="0">
                <a:latin typeface="+mj-lt"/>
              </a:rPr>
              <a:t> </a:t>
            </a:r>
            <a:r>
              <a:rPr lang="en-US" dirty="0" err="1">
                <a:latin typeface="+mj-lt"/>
              </a:rPr>
              <a:t>Funktionen</a:t>
            </a:r>
            <a:r>
              <a:rPr lang="en-US" dirty="0">
                <a:latin typeface="+mj-lt"/>
              </a:rPr>
              <a:t> </a:t>
            </a:r>
            <a:r>
              <a:rPr lang="en-US" dirty="0" err="1">
                <a:latin typeface="+mj-lt"/>
              </a:rPr>
              <a:t>hinzu</a:t>
            </a:r>
            <a:r>
              <a:rPr lang="en-US" dirty="0">
                <a:latin typeface="+mj-lt"/>
              </a:rPr>
              <a:t>:
- </a:t>
            </a:r>
            <a:r>
              <a:rPr lang="en-US" sz="1600" dirty="0">
                <a:latin typeface="+mj-lt"/>
              </a:rPr>
              <a:t>Chat-</a:t>
            </a:r>
            <a:r>
              <a:rPr lang="en-US" sz="1600" dirty="0" err="1">
                <a:latin typeface="+mj-lt"/>
              </a:rPr>
              <a:t>Funktionen</a:t>
            </a:r>
            <a:r>
              <a:rPr lang="en-US" sz="1600" dirty="0">
                <a:latin typeface="+mj-lt"/>
              </a:rPr>
              <a:t> </a:t>
            </a:r>
            <a:r>
              <a:rPr lang="en-US" sz="1600" dirty="0" err="1">
                <a:latin typeface="+mj-lt"/>
              </a:rPr>
              <a:t>für</a:t>
            </a:r>
            <a:r>
              <a:rPr lang="en-US" sz="1600" dirty="0">
                <a:latin typeface="+mj-lt"/>
              </a:rPr>
              <a:t> 1:1 und 1:n Instant Messaging
- </a:t>
            </a:r>
            <a:r>
              <a:rPr lang="en-US" sz="1600" dirty="0" err="1">
                <a:latin typeface="+mj-lt"/>
              </a:rPr>
              <a:t>Öffentliche</a:t>
            </a:r>
            <a:r>
              <a:rPr lang="en-US" sz="1600" dirty="0">
                <a:latin typeface="+mj-lt"/>
              </a:rPr>
              <a:t> und private </a:t>
            </a:r>
            <a:r>
              <a:rPr lang="en-US" sz="1600" dirty="0" err="1">
                <a:latin typeface="+mj-lt"/>
              </a:rPr>
              <a:t>Kanäle</a:t>
            </a:r>
            <a:r>
              <a:rPr lang="en-US" sz="1600" dirty="0">
                <a:latin typeface="+mj-lt"/>
              </a:rPr>
              <a:t>
- Eine </a:t>
            </a:r>
            <a:r>
              <a:rPr lang="en-US" sz="1600" dirty="0" err="1">
                <a:latin typeface="+mj-lt"/>
              </a:rPr>
              <a:t>dedizierte</a:t>
            </a:r>
            <a:r>
              <a:rPr lang="en-US" sz="1600" dirty="0">
                <a:latin typeface="+mj-lt"/>
              </a:rPr>
              <a:t> SharePoint-</a:t>
            </a:r>
            <a:r>
              <a:rPr lang="en-US" sz="1600" dirty="0" err="1">
                <a:latin typeface="+mj-lt"/>
              </a:rPr>
              <a:t>Dokumentbibliothek</a:t>
            </a:r>
            <a:r>
              <a:rPr lang="en-US" sz="1600" dirty="0">
                <a:latin typeface="+mj-lt"/>
              </a:rPr>
              <a:t> </a:t>
            </a:r>
            <a:r>
              <a:rPr lang="en-US" sz="1600" dirty="0" err="1">
                <a:latin typeface="+mj-lt"/>
              </a:rPr>
              <a:t>für</a:t>
            </a:r>
            <a:r>
              <a:rPr lang="en-US" sz="1600" dirty="0">
                <a:latin typeface="+mj-lt"/>
              </a:rPr>
              <a:t> </a:t>
            </a:r>
            <a:r>
              <a:rPr lang="en-US" sz="1600" dirty="0" err="1">
                <a:latin typeface="+mj-lt"/>
              </a:rPr>
              <a:t>jeden</a:t>
            </a:r>
            <a:r>
              <a:rPr lang="en-US" sz="1600" dirty="0">
                <a:latin typeface="+mj-lt"/>
              </a:rPr>
              <a:t> </a:t>
            </a:r>
            <a:r>
              <a:rPr lang="en-US" sz="1600" dirty="0" err="1">
                <a:latin typeface="+mj-lt"/>
              </a:rPr>
              <a:t>öffentlichen</a:t>
            </a:r>
            <a:r>
              <a:rPr lang="en-US" sz="1600" dirty="0">
                <a:latin typeface="+mj-lt"/>
              </a:rPr>
              <a:t> und </a:t>
            </a:r>
            <a:r>
              <a:rPr lang="en-US" sz="1600" dirty="0" err="1">
                <a:latin typeface="+mj-lt"/>
              </a:rPr>
              <a:t>privaten</a:t>
            </a:r>
            <a:r>
              <a:rPr lang="en-US" sz="1600" dirty="0">
                <a:latin typeface="+mj-lt"/>
              </a:rPr>
              <a:t> </a:t>
            </a:r>
            <a:r>
              <a:rPr lang="en-US" sz="1600" dirty="0" err="1">
                <a:latin typeface="+mj-lt"/>
              </a:rPr>
              <a:t>Kanal</a:t>
            </a:r>
            <a:r>
              <a:rPr lang="en-US" sz="1600" dirty="0">
                <a:latin typeface="+mj-lt"/>
              </a:rPr>
              <a:t>
- Integration von Apps, </a:t>
            </a:r>
            <a:r>
              <a:rPr lang="en-US" sz="1600" dirty="0" err="1">
                <a:latin typeface="+mj-lt"/>
              </a:rPr>
              <a:t>nativen</a:t>
            </a:r>
            <a:r>
              <a:rPr lang="en-US" sz="1600" dirty="0">
                <a:latin typeface="+mj-lt"/>
              </a:rPr>
              <a:t>, </a:t>
            </a:r>
            <a:r>
              <a:rPr lang="en-US" sz="1600" dirty="0" err="1">
                <a:latin typeface="+mj-lt"/>
              </a:rPr>
              <a:t>Drittanbietern</a:t>
            </a:r>
            <a:r>
              <a:rPr lang="en-US" sz="1600" dirty="0">
                <a:latin typeface="+mj-lt"/>
              </a:rPr>
              <a:t> und Business-Apps in </a:t>
            </a:r>
            <a:r>
              <a:rPr lang="en-US" sz="1600" dirty="0" err="1">
                <a:latin typeface="+mj-lt"/>
              </a:rPr>
              <a:t>einen</a:t>
            </a:r>
            <a:r>
              <a:rPr lang="en-US" sz="1600" dirty="0">
                <a:latin typeface="+mj-lt"/>
              </a:rPr>
              <a:t> </a:t>
            </a:r>
            <a:r>
              <a:rPr lang="en-US" sz="1600" dirty="0" err="1">
                <a:latin typeface="+mj-lt"/>
              </a:rPr>
              <a:t>einheitlichen</a:t>
            </a:r>
            <a:r>
              <a:rPr lang="en-US" sz="1600" dirty="0">
                <a:latin typeface="+mj-lt"/>
              </a:rPr>
              <a:t> Client</a:t>
            </a:r>
            <a:r>
              <a:rPr lang="en-US" dirty="0">
                <a:latin typeface="+mj-lt"/>
              </a:rPr>
              <a:t>
</a:t>
            </a:r>
            <a:r>
              <a:rPr lang="en-US" dirty="0" err="1">
                <a:latin typeface="+mj-lt"/>
              </a:rPr>
              <a:t>Abhängigkeiten</a:t>
            </a:r>
            <a:r>
              <a:rPr lang="en-US" dirty="0">
                <a:latin typeface="+mj-lt"/>
              </a:rPr>
              <a:t> von Microsoft Teams
</a:t>
            </a:r>
            <a:r>
              <a:rPr lang="en-US" dirty="0" err="1">
                <a:latin typeface="+mj-lt"/>
              </a:rPr>
              <a:t>Grenzen</a:t>
            </a:r>
            <a:r>
              <a:rPr lang="en-US" dirty="0">
                <a:latin typeface="+mj-lt"/>
              </a:rPr>
              <a:t> von Microsoft-Teams</a:t>
            </a:r>
          </a:p>
        </p:txBody>
      </p:sp>
      <p:pic>
        <p:nvPicPr>
          <p:cNvPr id="3" name="Picture 2" descr="On the picture is shown Teams logical architecture where it is explained that the user within Teams experiences chat, meetings, callings , gets SharePoint Online and OneDrive storage under the Office 365 connected to the team, and can use Images and Emojis. On the picture it is also shown that  the user can customize channels, add tabs and apps and follow activity feed.">
            <a:extLst>
              <a:ext uri="{FF2B5EF4-FFF2-40B4-BE49-F238E27FC236}">
                <a16:creationId xmlns:a16="http://schemas.microsoft.com/office/drawing/2014/main" id="{1B8B4868-FFF3-4E90-A2C2-149F563BD28A}"/>
              </a:ext>
            </a:extLst>
          </p:cNvPr>
          <p:cNvPicPr>
            <a:picLocks/>
          </p:cNvPicPr>
          <p:nvPr/>
        </p:nvPicPr>
        <p:blipFill rotWithShape="1">
          <a:blip r:embed="rId3"/>
          <a:srcRect l="-2443" t="-18465" r="-2384" b="-18369"/>
          <a:stretch/>
        </p:blipFill>
        <p:spPr>
          <a:xfrm>
            <a:off x="5353273" y="1422400"/>
            <a:ext cx="6709833" cy="4861194"/>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16550350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A521-3821-48C8-8A20-B8F5B946C53B}"/>
              </a:ext>
            </a:extLst>
          </p:cNvPr>
          <p:cNvSpPr>
            <a:spLocks noGrp="1"/>
          </p:cNvSpPr>
          <p:nvPr>
            <p:ph type="title"/>
          </p:nvPr>
        </p:nvSpPr>
        <p:spPr>
          <a:xfrm>
            <a:off x="625459" y="405846"/>
            <a:ext cx="11239464" cy="430887"/>
          </a:xfrm>
        </p:spPr>
        <p:txBody>
          <a:bodyPr>
            <a:normAutofit fontScale="90000"/>
          </a:bodyPr>
          <a:lstStyle/>
          <a:p>
            <a:pPr algn="l"/>
            <a:r>
              <a:rPr lang="de-DE" dirty="0"/>
              <a:t>Übersicht über die Microsoft Teams-Architektur (2/2)</a:t>
            </a:r>
            <a:endParaRPr lang="en-US" dirty="0"/>
          </a:p>
        </p:txBody>
      </p:sp>
      <p:grpSp>
        <p:nvGrpSpPr>
          <p:cNvPr id="11" name="Group 10">
            <a:extLst>
              <a:ext uri="{FF2B5EF4-FFF2-40B4-BE49-F238E27FC236}">
                <a16:creationId xmlns:a16="http://schemas.microsoft.com/office/drawing/2014/main" id="{F0A635FA-D046-48BF-B9FD-2B2F51A717DD}"/>
              </a:ext>
            </a:extLst>
          </p:cNvPr>
          <p:cNvGrpSpPr/>
          <p:nvPr/>
        </p:nvGrpSpPr>
        <p:grpSpPr>
          <a:xfrm>
            <a:off x="417513" y="1119188"/>
            <a:ext cx="10925175" cy="5441950"/>
            <a:chOff x="417513" y="1119188"/>
            <a:chExt cx="10925175" cy="5441950"/>
          </a:xfrm>
        </p:grpSpPr>
        <p:sp>
          <p:nvSpPr>
            <p:cNvPr id="4" name="AutoShape 3">
              <a:extLst>
                <a:ext uri="{FF2B5EF4-FFF2-40B4-BE49-F238E27FC236}">
                  <a16:creationId xmlns:a16="http://schemas.microsoft.com/office/drawing/2014/main" id="{DBB4E189-8C6C-49F9-A88E-1E9553BE5033}"/>
                </a:ext>
              </a:extLst>
            </p:cNvPr>
            <p:cNvSpPr>
              <a:spLocks noChangeAspect="1" noChangeArrowheads="1" noTextEdit="1"/>
            </p:cNvSpPr>
            <p:nvPr/>
          </p:nvSpPr>
          <p:spPr bwMode="auto">
            <a:xfrm>
              <a:off x="417513" y="1119188"/>
              <a:ext cx="10925175"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5">
              <a:extLst>
                <a:ext uri="{FF2B5EF4-FFF2-40B4-BE49-F238E27FC236}">
                  <a16:creationId xmlns:a16="http://schemas.microsoft.com/office/drawing/2014/main" id="{94D13B0F-9AA1-4DA6-84BF-F6B014B73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76" y="1627188"/>
              <a:ext cx="10563225" cy="48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extLst>
                <a:ext uri="{FF2B5EF4-FFF2-40B4-BE49-F238E27FC236}">
                  <a16:creationId xmlns:a16="http://schemas.microsoft.com/office/drawing/2014/main" id="{14AC4E24-B139-4095-B1BC-5D6CC1A002A7}"/>
                </a:ext>
              </a:extLst>
            </p:cNvPr>
            <p:cNvSpPr>
              <a:spLocks noChangeArrowheads="1"/>
            </p:cNvSpPr>
            <p:nvPr/>
          </p:nvSpPr>
          <p:spPr bwMode="auto">
            <a:xfrm>
              <a:off x="5516563" y="1196976"/>
              <a:ext cx="5672138" cy="430213"/>
            </a:xfrm>
            <a:prstGeom prst="rect">
              <a:avLst/>
            </a:prstGeom>
            <a:solidFill>
              <a:srgbClr val="243A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7">
              <a:extLst>
                <a:ext uri="{FF2B5EF4-FFF2-40B4-BE49-F238E27FC236}">
                  <a16:creationId xmlns:a16="http://schemas.microsoft.com/office/drawing/2014/main" id="{91654AE4-9CA8-4A89-B31C-6D0BE740B605}"/>
                </a:ext>
              </a:extLst>
            </p:cNvPr>
            <p:cNvSpPr>
              <a:spLocks noChangeArrowheads="1"/>
            </p:cNvSpPr>
            <p:nvPr/>
          </p:nvSpPr>
          <p:spPr bwMode="auto">
            <a:xfrm>
              <a:off x="5622926" y="1223963"/>
              <a:ext cx="22858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2100">
                  <a:solidFill>
                    <a:srgbClr val="FFFFFF"/>
                  </a:solidFill>
                  <a:latin typeface="Segoe UI Semibold" panose="020B0702040204020203" pitchFamily="34" charset="0"/>
                </a:rPr>
                <a:t>Abhängiger Dienst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B91B4327-2AE4-4FAA-B8C4-8AAB78593DB0}"/>
                </a:ext>
              </a:extLst>
            </p:cNvPr>
            <p:cNvSpPr>
              <a:spLocks noChangeArrowheads="1"/>
            </p:cNvSpPr>
            <p:nvPr/>
          </p:nvSpPr>
          <p:spPr bwMode="auto">
            <a:xfrm>
              <a:off x="625476" y="1196976"/>
              <a:ext cx="4495800" cy="430213"/>
            </a:xfrm>
            <a:prstGeom prst="rect">
              <a:avLst/>
            </a:prstGeom>
            <a:solidFill>
              <a:srgbClr val="243A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
              <a:extLst>
                <a:ext uri="{FF2B5EF4-FFF2-40B4-BE49-F238E27FC236}">
                  <a16:creationId xmlns:a16="http://schemas.microsoft.com/office/drawing/2014/main" id="{7E696BFD-7FA6-4AFF-815E-6E9711E9873C}"/>
                </a:ext>
              </a:extLst>
            </p:cNvPr>
            <p:cNvSpPr>
              <a:spLocks noChangeArrowheads="1"/>
            </p:cNvSpPr>
            <p:nvPr/>
          </p:nvSpPr>
          <p:spPr bwMode="auto">
            <a:xfrm>
              <a:off x="731838" y="1223963"/>
              <a:ext cx="20783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100">
                  <a:solidFill>
                    <a:srgbClr val="FFFFFF"/>
                  </a:solidFill>
                  <a:latin typeface="Segoe UI Semibold" panose="020B0702040204020203" pitchFamily="34" charset="0"/>
                </a:rPr>
                <a:t>Microsoft Teams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8">
              <a:extLst>
                <a:ext uri="{FF2B5EF4-FFF2-40B4-BE49-F238E27FC236}">
                  <a16:creationId xmlns:a16="http://schemas.microsoft.com/office/drawing/2014/main" id="{945B1955-AB08-4CCF-9F0F-2AA8C886E4BF}"/>
                </a:ext>
              </a:extLst>
            </p:cNvPr>
            <p:cNvSpPr>
              <a:spLocks noChangeArrowheads="1"/>
            </p:cNvSpPr>
            <p:nvPr/>
          </p:nvSpPr>
          <p:spPr bwMode="auto">
            <a:xfrm>
              <a:off x="2809876" y="1247776"/>
              <a:ext cx="2070100"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rgbClr val="FFFFFF"/>
                  </a:solidFill>
                  <a:effectLst/>
                  <a:latin typeface="Segoe UI" panose="020B0502040204020203" pitchFamily="34" charset="0"/>
                </a:rPr>
                <a:t>(not Skype hybrid)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9300074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76E1E70-4560-4D6C-9652-EDA231114EE2}"/>
              </a:ext>
            </a:extLst>
          </p:cNvPr>
          <p:cNvSpPr>
            <a:spLocks noGrp="1"/>
          </p:cNvSpPr>
          <p:nvPr>
            <p:ph type="dt" sz="half" idx="10"/>
          </p:nvPr>
        </p:nvSpPr>
        <p:spPr/>
        <p:txBody>
          <a:bodyPr/>
          <a:lstStyle/>
          <a:p>
            <a:pPr defTabSz="932585"/>
            <a:r>
              <a:rPr lang="de-DE" sz="1836">
                <a:solidFill>
                  <a:prstClr val="black"/>
                </a:solidFill>
                <a:latin typeface="Calibri"/>
              </a:rPr>
              <a:t>Ort den 00.00.0000</a:t>
            </a:r>
          </a:p>
        </p:txBody>
      </p:sp>
      <p:sp>
        <p:nvSpPr>
          <p:cNvPr id="5" name="Fußzeilenplatzhalter 4">
            <a:extLst>
              <a:ext uri="{FF2B5EF4-FFF2-40B4-BE49-F238E27FC236}">
                <a16:creationId xmlns:a16="http://schemas.microsoft.com/office/drawing/2014/main" id="{12FB6A41-BE61-41AE-B19B-C1B13AA46531}"/>
              </a:ext>
            </a:extLst>
          </p:cNvPr>
          <p:cNvSpPr>
            <a:spLocks noGrp="1"/>
          </p:cNvSpPr>
          <p:nvPr>
            <p:ph type="ftr" sz="quarter" idx="11"/>
          </p:nvPr>
        </p:nvSpPr>
        <p:spPr/>
        <p:txBody>
          <a:bodyPr/>
          <a:lstStyle/>
          <a:p>
            <a:pPr defTabSz="932585"/>
            <a:r>
              <a:rPr lang="de-DE" sz="1836">
                <a:solidFill>
                  <a:prstClr val="black"/>
                </a:solidFill>
                <a:latin typeface="Calibri"/>
              </a:rPr>
              <a:t>Titel der Präsentation</a:t>
            </a:r>
            <a:endParaRPr lang="de-DE" sz="1836" dirty="0">
              <a:solidFill>
                <a:prstClr val="black"/>
              </a:solidFill>
              <a:latin typeface="Calibri"/>
            </a:endParaRPr>
          </a:p>
        </p:txBody>
      </p:sp>
      <p:sp>
        <p:nvSpPr>
          <p:cNvPr id="41" name="Titel 40">
            <a:extLst>
              <a:ext uri="{FF2B5EF4-FFF2-40B4-BE49-F238E27FC236}">
                <a16:creationId xmlns:a16="http://schemas.microsoft.com/office/drawing/2014/main" id="{E3EDEDBB-158E-4324-8B2D-FDC697CBF8B6}"/>
              </a:ext>
            </a:extLst>
          </p:cNvPr>
          <p:cNvSpPr>
            <a:spLocks noGrp="1"/>
          </p:cNvSpPr>
          <p:nvPr>
            <p:ph type="title"/>
          </p:nvPr>
        </p:nvSpPr>
        <p:spPr>
          <a:xfrm>
            <a:off x="3448013" y="212119"/>
            <a:ext cx="6268290" cy="581635"/>
          </a:xfrm>
        </p:spPr>
        <p:txBody>
          <a:bodyPr>
            <a:normAutofit fontScale="90000"/>
          </a:bodyPr>
          <a:lstStyle/>
          <a:p>
            <a:r>
              <a:rPr lang="de-DE" dirty="0"/>
              <a:t>Remigiusz Suszkiewicz (B.A.)</a:t>
            </a:r>
          </a:p>
        </p:txBody>
      </p:sp>
      <p:sp>
        <p:nvSpPr>
          <p:cNvPr id="56" name="Vertikaler Textplatzhalter 75">
            <a:extLst>
              <a:ext uri="{FF2B5EF4-FFF2-40B4-BE49-F238E27FC236}">
                <a16:creationId xmlns:a16="http://schemas.microsoft.com/office/drawing/2014/main" id="{2D1B504A-4133-4C24-BDC9-42E2499AC2B1}"/>
              </a:ext>
            </a:extLst>
          </p:cNvPr>
          <p:cNvSpPr>
            <a:spLocks noGrp="1"/>
          </p:cNvSpPr>
          <p:nvPr>
            <p:ph type="body" orient="vert" idx="13"/>
          </p:nvPr>
        </p:nvSpPr>
        <p:spPr>
          <a:xfrm>
            <a:off x="8256431" y="6208499"/>
            <a:ext cx="3567787" cy="1052365"/>
          </a:xfrm>
        </p:spPr>
        <p:txBody>
          <a:bodyPr/>
          <a:lstStyle/>
          <a:p>
            <a:pPr marL="0" indent="0">
              <a:buNone/>
            </a:pPr>
            <a:r>
              <a:rPr lang="de-DE" sz="2159" dirty="0">
                <a:solidFill>
                  <a:srgbClr val="0075BF"/>
                </a:solidFill>
              </a:rPr>
              <a:t>remigiuszs@ppedv.de</a:t>
            </a:r>
          </a:p>
        </p:txBody>
      </p:sp>
      <p:sp>
        <p:nvSpPr>
          <p:cNvPr id="33" name="Vertikaler Textplatzhalter 32">
            <a:extLst>
              <a:ext uri="{FF2B5EF4-FFF2-40B4-BE49-F238E27FC236}">
                <a16:creationId xmlns:a16="http://schemas.microsoft.com/office/drawing/2014/main" id="{339A2B50-4542-4B4A-8696-1327FB9996A5}"/>
              </a:ext>
            </a:extLst>
          </p:cNvPr>
          <p:cNvSpPr>
            <a:spLocks noGrp="1"/>
          </p:cNvSpPr>
          <p:nvPr>
            <p:ph type="body" orient="vert" idx="14"/>
          </p:nvPr>
        </p:nvSpPr>
        <p:spPr>
          <a:xfrm>
            <a:off x="8140760" y="5672991"/>
            <a:ext cx="2719977" cy="424169"/>
          </a:xfrm>
        </p:spPr>
        <p:txBody>
          <a:bodyPr/>
          <a:lstStyle/>
          <a:p>
            <a:r>
              <a:rPr lang="de-DE" dirty="0"/>
              <a:t>Senior Trainer ppedv AG</a:t>
            </a:r>
          </a:p>
        </p:txBody>
      </p:sp>
      <p:sp>
        <p:nvSpPr>
          <p:cNvPr id="63" name="Vertikaler Textplatzhalter 163">
            <a:extLst>
              <a:ext uri="{FF2B5EF4-FFF2-40B4-BE49-F238E27FC236}">
                <a16:creationId xmlns:a16="http://schemas.microsoft.com/office/drawing/2014/main" id="{3FFEB116-05BC-48A7-8409-AD79F087E029}"/>
              </a:ext>
            </a:extLst>
          </p:cNvPr>
          <p:cNvSpPr>
            <a:spLocks noGrp="1"/>
          </p:cNvSpPr>
          <p:nvPr>
            <p:ph type="body" orient="vert" idx="16"/>
          </p:nvPr>
        </p:nvSpPr>
        <p:spPr>
          <a:xfrm>
            <a:off x="8491211" y="5972949"/>
            <a:ext cx="2719978" cy="264819"/>
          </a:xfrm>
        </p:spPr>
        <p:txBody>
          <a:bodyPr>
            <a:normAutofit fontScale="92500" lnSpcReduction="20000"/>
          </a:bodyPr>
          <a:lstStyle/>
          <a:p>
            <a:r>
              <a:rPr lang="de-DE" sz="1511" dirty="0"/>
              <a:t>Email:</a:t>
            </a:r>
          </a:p>
        </p:txBody>
      </p:sp>
      <p:sp>
        <p:nvSpPr>
          <p:cNvPr id="50" name="Vertikaler Textplatzhalter 49">
            <a:extLst>
              <a:ext uri="{FF2B5EF4-FFF2-40B4-BE49-F238E27FC236}">
                <a16:creationId xmlns:a16="http://schemas.microsoft.com/office/drawing/2014/main" id="{E3F56F26-D4D3-46DE-A387-753E99FE223E}"/>
              </a:ext>
            </a:extLst>
          </p:cNvPr>
          <p:cNvSpPr>
            <a:spLocks noGrp="1"/>
          </p:cNvSpPr>
          <p:nvPr>
            <p:ph type="body" orient="vert" idx="1"/>
          </p:nvPr>
        </p:nvSpPr>
        <p:spPr>
          <a:xfrm>
            <a:off x="3652601" y="1621380"/>
            <a:ext cx="7499893" cy="2331445"/>
          </a:xfrm>
        </p:spPr>
        <p:txBody>
          <a:bodyPr>
            <a:noAutofit/>
          </a:bodyPr>
          <a:lstStyle/>
          <a:p>
            <a:pPr lvl="2"/>
            <a:r>
              <a:rPr lang="de-DE" sz="1836" dirty="0"/>
              <a:t>Bachelor of Arts in Business Administration</a:t>
            </a:r>
          </a:p>
          <a:p>
            <a:pPr lvl="2"/>
            <a:r>
              <a:rPr lang="de-DE" sz="1836" dirty="0"/>
              <a:t>Trainer ppedv AG, im Bereich MS Office, Projectmanagment, Project, SharePoint</a:t>
            </a:r>
          </a:p>
          <a:p>
            <a:pPr lvl="2"/>
            <a:r>
              <a:rPr lang="de-DE" sz="1836" dirty="0"/>
              <a:t>Themenschwerpunkte: </a:t>
            </a:r>
          </a:p>
          <a:p>
            <a:pPr lvl="2"/>
            <a:r>
              <a:rPr lang="de-DE" sz="1836" dirty="0"/>
              <a:t>	Projektmanagement mit Sharepoint 2016</a:t>
            </a:r>
          </a:p>
          <a:p>
            <a:pPr lvl="2"/>
            <a:r>
              <a:rPr lang="de-DE" sz="1836" dirty="0"/>
              <a:t>	Projekt Professional 2016</a:t>
            </a:r>
          </a:p>
          <a:p>
            <a:pPr lvl="2"/>
            <a:r>
              <a:rPr lang="de-DE" sz="1836" dirty="0"/>
              <a:t>	SharePoint Designer 2010 / 2013</a:t>
            </a:r>
          </a:p>
          <a:p>
            <a:pPr lvl="2"/>
            <a:r>
              <a:rPr lang="de-DE" sz="1836" dirty="0"/>
              <a:t>	SharePoint und Office Integration</a:t>
            </a:r>
          </a:p>
          <a:p>
            <a:pPr lvl="2"/>
            <a:r>
              <a:rPr lang="de-DE" sz="1836" dirty="0"/>
              <a:t>	Nintex Workflows</a:t>
            </a:r>
          </a:p>
          <a:p>
            <a:pPr lvl="2"/>
            <a:r>
              <a:rPr lang="de-DE" sz="1836" dirty="0"/>
              <a:t>	Power BI</a:t>
            </a:r>
          </a:p>
          <a:p>
            <a:pPr lvl="2"/>
            <a:r>
              <a:rPr lang="de-DE" sz="1836" dirty="0"/>
              <a:t>	Office365</a:t>
            </a:r>
          </a:p>
          <a:p>
            <a:pPr lvl="2"/>
            <a:r>
              <a:rPr lang="de-DE" sz="1836" dirty="0"/>
              <a:t>	SQL Abfragesprache und Tuning</a:t>
            </a:r>
          </a:p>
        </p:txBody>
      </p:sp>
      <p:sp>
        <p:nvSpPr>
          <p:cNvPr id="12" name="Rechteck 11"/>
          <p:cNvSpPr/>
          <p:nvPr/>
        </p:nvSpPr>
        <p:spPr>
          <a:xfrm>
            <a:off x="881" y="55"/>
            <a:ext cx="3366492" cy="6994418"/>
          </a:xfrm>
          <a:prstGeom prst="rect">
            <a:avLst/>
          </a:prstGeom>
          <a:solidFill>
            <a:srgbClr val="007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85"/>
            <a:endParaRPr lang="de-DE" sz="1836">
              <a:solidFill>
                <a:prstClr val="white"/>
              </a:solidFill>
              <a:latin typeface="Calibri"/>
            </a:endParaRPr>
          </a:p>
        </p:txBody>
      </p:sp>
    </p:spTree>
    <p:extLst>
      <p:ext uri="{BB962C8B-B14F-4D97-AF65-F5344CB8AC3E}">
        <p14:creationId xmlns:p14="http://schemas.microsoft.com/office/powerpoint/2010/main" val="3792817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17F4-B540-46FC-8A4C-E7983AFA7861}"/>
              </a:ext>
            </a:extLst>
          </p:cNvPr>
          <p:cNvSpPr>
            <a:spLocks noGrp="1"/>
          </p:cNvSpPr>
          <p:nvPr>
            <p:ph type="title"/>
          </p:nvPr>
        </p:nvSpPr>
        <p:spPr>
          <a:xfrm>
            <a:off x="612759" y="355046"/>
            <a:ext cx="11239464" cy="439465"/>
          </a:xfrm>
        </p:spPr>
        <p:txBody>
          <a:bodyPr>
            <a:normAutofit fontScale="90000"/>
          </a:bodyPr>
          <a:lstStyle/>
          <a:p>
            <a:pPr algn="l"/>
            <a:r>
              <a:rPr lang="en-US" dirty="0"/>
              <a:t>Microsoft-Teams </a:t>
            </a:r>
            <a:r>
              <a:rPr lang="en-US" dirty="0" err="1"/>
              <a:t>mit</a:t>
            </a:r>
            <a:r>
              <a:rPr lang="en-US" dirty="0"/>
              <a:t> SharePoint und OneDrive</a:t>
            </a:r>
            <a:endParaRPr lang="en-US" dirty="0">
              <a:solidFill>
                <a:schemeClr val="tx1"/>
              </a:solidFill>
            </a:endParaRPr>
          </a:p>
        </p:txBody>
      </p:sp>
      <p:sp>
        <p:nvSpPr>
          <p:cNvPr id="6" name="Rectangle 5">
            <a:extLst>
              <a:ext uri="{FF2B5EF4-FFF2-40B4-BE49-F238E27FC236}">
                <a16:creationId xmlns:a16="http://schemas.microsoft.com/office/drawing/2014/main" id="{78E7A3C1-2B21-4B48-AF37-589DF350A1B0}"/>
              </a:ext>
              <a:ext uri="{C183D7F6-B498-43B3-948B-1728B52AA6E4}">
                <adec:decorative xmlns:adec="http://schemas.microsoft.com/office/drawing/2017/decorative" val="1"/>
              </a:ext>
            </a:extLst>
          </p:cNvPr>
          <p:cNvSpPr>
            <a:spLocks/>
          </p:cNvSpPr>
          <p:nvPr/>
        </p:nvSpPr>
        <p:spPr bwMode="auto">
          <a:xfrm>
            <a:off x="592818" y="3854918"/>
            <a:ext cx="11264220" cy="304132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aphic explains the structure of Teams Channels in SharePoint and OneDrive">
            <a:extLst>
              <a:ext uri="{FF2B5EF4-FFF2-40B4-BE49-F238E27FC236}">
                <a16:creationId xmlns:a16="http://schemas.microsoft.com/office/drawing/2014/main" id="{9374E9B2-44FF-42EE-B20C-300C6BD30944}"/>
              </a:ext>
            </a:extLst>
          </p:cNvPr>
          <p:cNvPicPr>
            <a:picLocks noChangeAspect="1"/>
          </p:cNvPicPr>
          <p:nvPr/>
        </p:nvPicPr>
        <p:blipFill>
          <a:blip r:embed="rId3"/>
          <a:stretch>
            <a:fillRect/>
          </a:stretch>
        </p:blipFill>
        <p:spPr>
          <a:xfrm>
            <a:off x="1383243" y="3914374"/>
            <a:ext cx="9903033" cy="2922411"/>
          </a:xfrm>
          <a:prstGeom prst="rect">
            <a:avLst/>
          </a:prstGeom>
        </p:spPr>
      </p:pic>
      <p:sp>
        <p:nvSpPr>
          <p:cNvPr id="14" name="Rectangle 13">
            <a:extLst>
              <a:ext uri="{FF2B5EF4-FFF2-40B4-BE49-F238E27FC236}">
                <a16:creationId xmlns:a16="http://schemas.microsoft.com/office/drawing/2014/main" id="{6E28CB33-3FC7-4BB6-9681-A8EAF4B20A5C}"/>
              </a:ext>
            </a:extLst>
          </p:cNvPr>
          <p:cNvSpPr/>
          <p:nvPr/>
        </p:nvSpPr>
        <p:spPr bwMode="auto">
          <a:xfrm>
            <a:off x="600057" y="1436687"/>
            <a:ext cx="5501657" cy="2177370"/>
          </a:xfrm>
          <a:prstGeom prst="rect">
            <a:avLst/>
          </a:prstGeom>
          <a:solidFill>
            <a:schemeClr val="bg1">
              <a:lumMod val="95000"/>
            </a:schemeClr>
          </a:solidFill>
          <a:ln w="19050">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marL="0" indent="0">
              <a:spcBef>
                <a:spcPts val="1200"/>
              </a:spcBef>
              <a:buNone/>
            </a:pPr>
            <a:r>
              <a:rPr lang="en-US" sz="2400" dirty="0">
                <a:solidFill>
                  <a:schemeClr val="tx1"/>
                </a:solidFill>
                <a:latin typeface="+mj-lt"/>
              </a:rPr>
              <a:t>SharePoint</a:t>
            </a:r>
          </a:p>
          <a:p>
            <a:pPr>
              <a:spcBef>
                <a:spcPts val="400"/>
              </a:spcBef>
              <a:spcAft>
                <a:spcPts val="400"/>
              </a:spcAft>
            </a:pPr>
            <a:r>
              <a:rPr lang="en-US" sz="2000" dirty="0">
                <a:solidFill>
                  <a:schemeClr val="tx1"/>
                </a:solidFill>
              </a:rPr>
              <a:t>SharePoint-</a:t>
            </a:r>
            <a:r>
              <a:rPr lang="en-US" sz="2000" dirty="0" err="1">
                <a:solidFill>
                  <a:schemeClr val="tx1"/>
                </a:solidFill>
              </a:rPr>
              <a:t>Websitestruktur</a:t>
            </a:r>
            <a:r>
              <a:rPr lang="en-US" sz="2000" dirty="0">
                <a:solidFill>
                  <a:schemeClr val="tx1"/>
                </a:solidFill>
              </a:rPr>
              <a:t>
SharePoint-</a:t>
            </a:r>
            <a:r>
              <a:rPr lang="en-US" sz="2000" dirty="0" err="1">
                <a:solidFill>
                  <a:schemeClr val="tx1"/>
                </a:solidFill>
              </a:rPr>
              <a:t>Websiteberechtigungen</a:t>
            </a:r>
            <a:r>
              <a:rPr lang="en-US" sz="2000" dirty="0">
                <a:solidFill>
                  <a:schemeClr val="tx1"/>
                </a:solidFill>
              </a:rPr>
              <a:t>
</a:t>
            </a:r>
            <a:r>
              <a:rPr lang="en-US" sz="2000" dirty="0" err="1">
                <a:solidFill>
                  <a:schemeClr val="tx1"/>
                </a:solidFill>
              </a:rPr>
              <a:t>Standardkanal</a:t>
            </a:r>
            <a:r>
              <a:rPr lang="en-US" sz="2000" dirty="0">
                <a:solidFill>
                  <a:schemeClr val="tx1"/>
                </a:solidFill>
              </a:rPr>
              <a:t>
</a:t>
            </a:r>
            <a:r>
              <a:rPr lang="en-US" sz="2000" dirty="0" err="1">
                <a:solidFill>
                  <a:schemeClr val="tx1"/>
                </a:solidFill>
              </a:rPr>
              <a:t>Privater</a:t>
            </a:r>
            <a:r>
              <a:rPr lang="en-US" sz="2000" dirty="0">
                <a:solidFill>
                  <a:schemeClr val="tx1"/>
                </a:solidFill>
              </a:rPr>
              <a:t> </a:t>
            </a:r>
            <a:r>
              <a:rPr lang="en-US" sz="2000" dirty="0" err="1">
                <a:solidFill>
                  <a:schemeClr val="tx1"/>
                </a:solidFill>
              </a:rPr>
              <a:t>Kanal</a:t>
            </a:r>
            <a:endParaRPr lang="en-IN" sz="2000" kern="1200" dirty="0">
              <a:solidFill>
                <a:schemeClr val="tx1"/>
              </a:solidFill>
            </a:endParaRPr>
          </a:p>
        </p:txBody>
      </p:sp>
      <p:sp>
        <p:nvSpPr>
          <p:cNvPr id="19" name="Rectangle 18">
            <a:extLst>
              <a:ext uri="{FF2B5EF4-FFF2-40B4-BE49-F238E27FC236}">
                <a16:creationId xmlns:a16="http://schemas.microsoft.com/office/drawing/2014/main" id="{F0BC9584-2D86-47CA-9DFE-F632A7CF19C0}"/>
              </a:ext>
            </a:extLst>
          </p:cNvPr>
          <p:cNvSpPr/>
          <p:nvPr/>
        </p:nvSpPr>
        <p:spPr bwMode="auto">
          <a:xfrm>
            <a:off x="6334760" y="1432525"/>
            <a:ext cx="5522278" cy="2177370"/>
          </a:xfrm>
          <a:prstGeom prst="rect">
            <a:avLst/>
          </a:prstGeom>
          <a:solidFill>
            <a:schemeClr val="bg1">
              <a:lumMod val="95000"/>
            </a:schemeClr>
          </a:solidFill>
          <a:ln w="19050">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marL="0" indent="0">
              <a:spcBef>
                <a:spcPts val="1200"/>
              </a:spcBef>
              <a:buNone/>
            </a:pPr>
            <a:r>
              <a:rPr lang="en-US" sz="2400" dirty="0">
                <a:solidFill>
                  <a:schemeClr val="tx1"/>
                </a:solidFill>
                <a:latin typeface="+mj-lt"/>
              </a:rPr>
              <a:t>OneDrive</a:t>
            </a:r>
          </a:p>
          <a:p>
            <a:pPr>
              <a:spcBef>
                <a:spcPts val="400"/>
              </a:spcBef>
              <a:spcAft>
                <a:spcPts val="400"/>
              </a:spcAft>
            </a:pPr>
            <a:r>
              <a:rPr lang="de-DE" sz="2000" dirty="0">
                <a:solidFill>
                  <a:schemeClr val="tx1"/>
                </a:solidFill>
              </a:rPr>
              <a:t>Dateiberechtigungen
Microsoft Teams Chat-Dateien Ordner
</a:t>
            </a:r>
            <a:endParaRPr lang="en-US" sz="2000" dirty="0">
              <a:solidFill>
                <a:schemeClr val="tx1"/>
              </a:solidFill>
              <a:latin typeface="+mn-lt"/>
            </a:endParaRPr>
          </a:p>
        </p:txBody>
      </p:sp>
    </p:spTree>
    <p:extLst>
      <p:ext uri="{BB962C8B-B14F-4D97-AF65-F5344CB8AC3E}">
        <p14:creationId xmlns:p14="http://schemas.microsoft.com/office/powerpoint/2010/main" val="11537259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17F4-B540-46FC-8A4C-E7983AFA7861}"/>
              </a:ext>
            </a:extLst>
          </p:cNvPr>
          <p:cNvSpPr>
            <a:spLocks noGrp="1"/>
          </p:cNvSpPr>
          <p:nvPr>
            <p:ph type="title"/>
          </p:nvPr>
        </p:nvSpPr>
        <p:spPr>
          <a:xfrm>
            <a:off x="625459" y="342346"/>
            <a:ext cx="11239464" cy="492443"/>
          </a:xfrm>
        </p:spPr>
        <p:txBody>
          <a:bodyPr>
            <a:normAutofit fontScale="90000"/>
          </a:bodyPr>
          <a:lstStyle/>
          <a:p>
            <a:pPr algn="l"/>
            <a:r>
              <a:rPr lang="en-US" sz="3200" dirty="0"/>
              <a:t>Microsoft Teams </a:t>
            </a:r>
            <a:r>
              <a:rPr lang="en-US" sz="3200" dirty="0" err="1"/>
              <a:t>mit</a:t>
            </a:r>
            <a:r>
              <a:rPr lang="en-US" sz="3200" dirty="0"/>
              <a:t> Exchange</a:t>
            </a:r>
          </a:p>
        </p:txBody>
      </p:sp>
      <p:sp>
        <p:nvSpPr>
          <p:cNvPr id="5" name="Rectangle 4">
            <a:extLst>
              <a:ext uri="{FF2B5EF4-FFF2-40B4-BE49-F238E27FC236}">
                <a16:creationId xmlns:a16="http://schemas.microsoft.com/office/drawing/2014/main" id="{14B93788-22DA-486F-86F7-1E67BB1E8760}"/>
              </a:ext>
            </a:extLst>
          </p:cNvPr>
          <p:cNvSpPr/>
          <p:nvPr/>
        </p:nvSpPr>
        <p:spPr bwMode="auto">
          <a:xfrm>
            <a:off x="654369" y="1391141"/>
            <a:ext cx="5581384" cy="5860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ctr" anchorCtr="0" forceAA="0" compatLnSpc="1">
            <a:prstTxWarp prst="textNoShape">
              <a:avLst/>
            </a:prstTxWarp>
            <a:noAutofit/>
          </a:bodyPr>
          <a:lstStyle/>
          <a:p>
            <a:r>
              <a:rPr lang="en-US" sz="2000" dirty="0">
                <a:solidFill>
                  <a:schemeClr val="bg1"/>
                </a:solidFill>
                <a:latin typeface="+mj-lt"/>
              </a:rPr>
              <a:t>Exchange-</a:t>
            </a:r>
            <a:r>
              <a:rPr lang="en-US" sz="2000" dirty="0" err="1">
                <a:solidFill>
                  <a:schemeClr val="bg1"/>
                </a:solidFill>
                <a:latin typeface="+mj-lt"/>
              </a:rPr>
              <a:t>Postfach</a:t>
            </a:r>
            <a:r>
              <a:rPr lang="en-US" sz="2000" dirty="0">
                <a:solidFill>
                  <a:schemeClr val="bg1"/>
                </a:solidFill>
                <a:latin typeface="+mj-lt"/>
              </a:rPr>
              <a:t> </a:t>
            </a:r>
            <a:r>
              <a:rPr lang="en-US" sz="2000" dirty="0" err="1">
                <a:solidFill>
                  <a:schemeClr val="bg1"/>
                </a:solidFill>
                <a:latin typeface="+mj-lt"/>
              </a:rPr>
              <a:t>für</a:t>
            </a:r>
            <a:r>
              <a:rPr lang="en-US" sz="2000" dirty="0">
                <a:solidFill>
                  <a:schemeClr val="bg1"/>
                </a:solidFill>
                <a:latin typeface="+mj-lt"/>
              </a:rPr>
              <a:t> Teams</a:t>
            </a:r>
          </a:p>
        </p:txBody>
      </p:sp>
      <p:sp>
        <p:nvSpPr>
          <p:cNvPr id="9" name="Rectangle 8">
            <a:extLst>
              <a:ext uri="{FF2B5EF4-FFF2-40B4-BE49-F238E27FC236}">
                <a16:creationId xmlns:a16="http://schemas.microsoft.com/office/drawing/2014/main" id="{3950D061-8459-4110-BB4F-49C97538ABA8}"/>
              </a:ext>
            </a:extLst>
          </p:cNvPr>
          <p:cNvSpPr/>
          <p:nvPr/>
        </p:nvSpPr>
        <p:spPr>
          <a:xfrm>
            <a:off x="654369" y="2077025"/>
            <a:ext cx="5563868" cy="5064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lvl="0" defTabSz="755650">
              <a:spcBef>
                <a:spcPct val="0"/>
              </a:spcBef>
              <a:spcAft>
                <a:spcPct val="35000"/>
              </a:spcAft>
            </a:pPr>
            <a:r>
              <a:rPr lang="de-DE" dirty="0">
                <a:solidFill>
                  <a:schemeClr val="tx1"/>
                </a:solidFill>
              </a:rPr>
              <a:t>An die Teams gesendete E-Mails</a:t>
            </a:r>
            <a:endParaRPr lang="en-US" kern="1200" dirty="0">
              <a:solidFill>
                <a:schemeClr val="tx1"/>
              </a:solidFill>
            </a:endParaRPr>
          </a:p>
        </p:txBody>
      </p:sp>
      <p:sp>
        <p:nvSpPr>
          <p:cNvPr id="10" name="Rectangle 9">
            <a:extLst>
              <a:ext uri="{FF2B5EF4-FFF2-40B4-BE49-F238E27FC236}">
                <a16:creationId xmlns:a16="http://schemas.microsoft.com/office/drawing/2014/main" id="{73372394-1E3B-4F94-8EC9-F3370CCEC2E5}"/>
              </a:ext>
            </a:extLst>
          </p:cNvPr>
          <p:cNvSpPr/>
          <p:nvPr/>
        </p:nvSpPr>
        <p:spPr>
          <a:xfrm>
            <a:off x="654369" y="2683223"/>
            <a:ext cx="5563868" cy="5064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lvl="0" defTabSz="755650">
              <a:spcBef>
                <a:spcPct val="0"/>
              </a:spcBef>
              <a:spcAft>
                <a:spcPct val="35000"/>
              </a:spcAft>
            </a:pPr>
            <a:r>
              <a:rPr lang="en-US" dirty="0">
                <a:solidFill>
                  <a:schemeClr val="tx1"/>
                </a:solidFill>
              </a:rPr>
              <a:t>Chat </a:t>
            </a:r>
            <a:r>
              <a:rPr lang="en-US" dirty="0" err="1">
                <a:solidFill>
                  <a:schemeClr val="tx1"/>
                </a:solidFill>
              </a:rPr>
              <a:t>Nachrichten</a:t>
            </a:r>
            <a:endParaRPr lang="en-US" kern="1200" dirty="0">
              <a:solidFill>
                <a:schemeClr val="tx1"/>
              </a:solidFill>
            </a:endParaRPr>
          </a:p>
        </p:txBody>
      </p:sp>
      <p:sp>
        <p:nvSpPr>
          <p:cNvPr id="11" name="Rectangle 10">
            <a:extLst>
              <a:ext uri="{FF2B5EF4-FFF2-40B4-BE49-F238E27FC236}">
                <a16:creationId xmlns:a16="http://schemas.microsoft.com/office/drawing/2014/main" id="{1D82EDF3-82CA-4FD0-953F-901EE712E1ED}"/>
              </a:ext>
            </a:extLst>
          </p:cNvPr>
          <p:cNvSpPr/>
          <p:nvPr/>
        </p:nvSpPr>
        <p:spPr>
          <a:xfrm>
            <a:off x="654369" y="3289421"/>
            <a:ext cx="5563868" cy="5064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lvl="0" defTabSz="755650">
              <a:spcBef>
                <a:spcPct val="0"/>
              </a:spcBef>
              <a:spcAft>
                <a:spcPct val="35000"/>
              </a:spcAft>
            </a:pPr>
            <a:r>
              <a:rPr lang="en-US" dirty="0" err="1">
                <a:solidFill>
                  <a:schemeClr val="tx1"/>
                </a:solidFill>
              </a:rPr>
              <a:t>Kanalnachrichten</a:t>
            </a:r>
            <a:endParaRPr lang="en-US" kern="1200" dirty="0">
              <a:solidFill>
                <a:schemeClr val="tx1"/>
              </a:solidFill>
            </a:endParaRPr>
          </a:p>
        </p:txBody>
      </p:sp>
      <p:sp>
        <p:nvSpPr>
          <p:cNvPr id="12" name="Rectangle 11">
            <a:extLst>
              <a:ext uri="{FF2B5EF4-FFF2-40B4-BE49-F238E27FC236}">
                <a16:creationId xmlns:a16="http://schemas.microsoft.com/office/drawing/2014/main" id="{8EEDACFF-D043-405D-99F3-F61CC19AE096}"/>
              </a:ext>
            </a:extLst>
          </p:cNvPr>
          <p:cNvSpPr/>
          <p:nvPr/>
        </p:nvSpPr>
        <p:spPr>
          <a:xfrm>
            <a:off x="654369" y="3895619"/>
            <a:ext cx="5563868" cy="5064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lvl="0" defTabSz="755650">
              <a:spcBef>
                <a:spcPct val="0"/>
              </a:spcBef>
              <a:spcAft>
                <a:spcPct val="35000"/>
              </a:spcAft>
            </a:pPr>
            <a:r>
              <a:rPr lang="en-US" dirty="0" err="1">
                <a:solidFill>
                  <a:schemeClr val="tx1"/>
                </a:solidFill>
              </a:rPr>
              <a:t>Besprechungsinformationen</a:t>
            </a:r>
            <a:endParaRPr lang="en-US" kern="1200" dirty="0">
              <a:solidFill>
                <a:schemeClr val="tx1"/>
              </a:solidFill>
            </a:endParaRPr>
          </a:p>
        </p:txBody>
      </p:sp>
      <p:sp>
        <p:nvSpPr>
          <p:cNvPr id="13" name="Rectangle 12">
            <a:extLst>
              <a:ext uri="{FF2B5EF4-FFF2-40B4-BE49-F238E27FC236}">
                <a16:creationId xmlns:a16="http://schemas.microsoft.com/office/drawing/2014/main" id="{FB06704C-078A-4F7E-B8D1-92C89C74EA46}"/>
              </a:ext>
            </a:extLst>
          </p:cNvPr>
          <p:cNvSpPr/>
          <p:nvPr/>
        </p:nvSpPr>
        <p:spPr>
          <a:xfrm>
            <a:off x="654369" y="4501817"/>
            <a:ext cx="5563868" cy="5064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lvl="0" defTabSz="755650">
              <a:spcBef>
                <a:spcPct val="0"/>
              </a:spcBef>
              <a:spcAft>
                <a:spcPct val="35000"/>
              </a:spcAft>
            </a:pPr>
            <a:r>
              <a:rPr lang="en-US" dirty="0" err="1">
                <a:solidFill>
                  <a:schemeClr val="tx1"/>
                </a:solidFill>
              </a:rPr>
              <a:t>Benutzerprofilbild</a:t>
            </a:r>
            <a:endParaRPr lang="en-US" kern="1200" dirty="0">
              <a:solidFill>
                <a:schemeClr val="tx1"/>
              </a:solidFill>
            </a:endParaRPr>
          </a:p>
        </p:txBody>
      </p:sp>
      <p:sp>
        <p:nvSpPr>
          <p:cNvPr id="14" name="Rectangle 13">
            <a:extLst>
              <a:ext uri="{FF2B5EF4-FFF2-40B4-BE49-F238E27FC236}">
                <a16:creationId xmlns:a16="http://schemas.microsoft.com/office/drawing/2014/main" id="{ACE295C9-7D09-4151-91AD-72F524794635}"/>
              </a:ext>
            </a:extLst>
          </p:cNvPr>
          <p:cNvSpPr/>
          <p:nvPr/>
        </p:nvSpPr>
        <p:spPr>
          <a:xfrm>
            <a:off x="654369" y="5108015"/>
            <a:ext cx="5563868" cy="5064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lvl="0" defTabSz="755650">
              <a:spcBef>
                <a:spcPct val="0"/>
              </a:spcBef>
              <a:spcAft>
                <a:spcPct val="35000"/>
              </a:spcAft>
            </a:pPr>
            <a:r>
              <a:rPr lang="en-US" dirty="0" err="1">
                <a:solidFill>
                  <a:schemeClr val="tx1"/>
                </a:solidFill>
              </a:rPr>
              <a:t>Anrufverlauf</a:t>
            </a:r>
            <a:r>
              <a:rPr lang="en-US" dirty="0">
                <a:solidFill>
                  <a:schemeClr val="tx1"/>
                </a:solidFill>
              </a:rPr>
              <a:t> und Voicemail</a:t>
            </a:r>
            <a:endParaRPr lang="en-US" kern="1200" dirty="0">
              <a:solidFill>
                <a:schemeClr val="tx1"/>
              </a:solidFill>
            </a:endParaRPr>
          </a:p>
        </p:txBody>
      </p:sp>
      <p:sp>
        <p:nvSpPr>
          <p:cNvPr id="15" name="Rectangle 14">
            <a:extLst>
              <a:ext uri="{FF2B5EF4-FFF2-40B4-BE49-F238E27FC236}">
                <a16:creationId xmlns:a16="http://schemas.microsoft.com/office/drawing/2014/main" id="{B1BB44AC-D94B-427B-8195-544B2EA93BB1}"/>
              </a:ext>
            </a:extLst>
          </p:cNvPr>
          <p:cNvSpPr/>
          <p:nvPr/>
        </p:nvSpPr>
        <p:spPr>
          <a:xfrm>
            <a:off x="654369" y="5714216"/>
            <a:ext cx="5563868" cy="5064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lvl="0" defTabSz="755650">
              <a:spcBef>
                <a:spcPct val="0"/>
              </a:spcBef>
              <a:spcAft>
                <a:spcPct val="35000"/>
              </a:spcAft>
            </a:pPr>
            <a:r>
              <a:rPr lang="en-US" dirty="0" err="1">
                <a:solidFill>
                  <a:schemeClr val="tx1"/>
                </a:solidFill>
              </a:rPr>
              <a:t>Connectorkonfiguration</a:t>
            </a:r>
            <a:endParaRPr lang="en-US" kern="1200" dirty="0">
              <a:solidFill>
                <a:schemeClr val="tx1"/>
              </a:solidFill>
            </a:endParaRPr>
          </a:p>
        </p:txBody>
      </p:sp>
    </p:spTree>
    <p:extLst>
      <p:ext uri="{BB962C8B-B14F-4D97-AF65-F5344CB8AC3E}">
        <p14:creationId xmlns:p14="http://schemas.microsoft.com/office/powerpoint/2010/main" val="36265333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17F4-B540-46FC-8A4C-E7983AFA7861}"/>
              </a:ext>
            </a:extLst>
          </p:cNvPr>
          <p:cNvSpPr>
            <a:spLocks noGrp="1"/>
          </p:cNvSpPr>
          <p:nvPr>
            <p:ph type="title"/>
          </p:nvPr>
        </p:nvSpPr>
        <p:spPr>
          <a:xfrm>
            <a:off x="638159" y="367746"/>
            <a:ext cx="11239464" cy="439465"/>
          </a:xfrm>
        </p:spPr>
        <p:txBody>
          <a:bodyPr>
            <a:normAutofit fontScale="90000"/>
          </a:bodyPr>
          <a:lstStyle/>
          <a:p>
            <a:pPr algn="l"/>
            <a:r>
              <a:rPr lang="en-US" dirty="0"/>
              <a:t>Microsoft Teams </a:t>
            </a:r>
            <a:r>
              <a:rPr lang="en-US" dirty="0" err="1"/>
              <a:t>mit</a:t>
            </a:r>
            <a:r>
              <a:rPr lang="en-US" dirty="0"/>
              <a:t> </a:t>
            </a:r>
            <a:r>
              <a:rPr lang="en-US" dirty="0" err="1"/>
              <a:t>Telefonie</a:t>
            </a:r>
            <a:endParaRPr lang="en-US" dirty="0">
              <a:solidFill>
                <a:schemeClr val="tx1"/>
              </a:solidFill>
            </a:endParaRPr>
          </a:p>
        </p:txBody>
      </p:sp>
      <p:sp>
        <p:nvSpPr>
          <p:cNvPr id="3" name="Rectangle 2">
            <a:extLst>
              <a:ext uri="{FF2B5EF4-FFF2-40B4-BE49-F238E27FC236}">
                <a16:creationId xmlns:a16="http://schemas.microsoft.com/office/drawing/2014/main" id="{8B9035B0-540A-43FF-877C-1573376C6ECA}"/>
              </a:ext>
            </a:extLst>
          </p:cNvPr>
          <p:cNvSpPr/>
          <p:nvPr/>
        </p:nvSpPr>
        <p:spPr bwMode="auto">
          <a:xfrm>
            <a:off x="600058" y="1436687"/>
            <a:ext cx="4915371" cy="2177370"/>
          </a:xfrm>
          <a:prstGeom prst="rect">
            <a:avLst/>
          </a:prstGeom>
          <a:solidFill>
            <a:schemeClr val="bg1">
              <a:lumMod val="95000"/>
            </a:schemeClr>
          </a:solidFill>
          <a:ln w="19050">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marL="0" indent="0">
              <a:spcBef>
                <a:spcPts val="1200"/>
              </a:spcBef>
              <a:buNone/>
            </a:pPr>
            <a:r>
              <a:rPr lang="en-US" sz="2400" dirty="0">
                <a:solidFill>
                  <a:schemeClr val="tx1"/>
                </a:solidFill>
                <a:latin typeface="+mj-lt"/>
              </a:rPr>
              <a:t>Parts of voice communication:</a:t>
            </a:r>
          </a:p>
          <a:p>
            <a:pPr>
              <a:spcBef>
                <a:spcPts val="400"/>
              </a:spcBef>
              <a:spcAft>
                <a:spcPts val="400"/>
              </a:spcAft>
            </a:pPr>
            <a:r>
              <a:rPr lang="en-US" sz="2000" dirty="0">
                <a:solidFill>
                  <a:schemeClr val="tx1"/>
                </a:solidFill>
                <a:latin typeface="+mn-lt"/>
              </a:rPr>
              <a:t>PSTN</a:t>
            </a:r>
          </a:p>
          <a:p>
            <a:pPr>
              <a:spcBef>
                <a:spcPts val="400"/>
              </a:spcBef>
              <a:spcAft>
                <a:spcPts val="400"/>
              </a:spcAft>
            </a:pPr>
            <a:r>
              <a:rPr lang="de-DE" sz="2000" dirty="0">
                <a:solidFill>
                  <a:schemeClr val="tx1"/>
                </a:solidFill>
              </a:rPr>
              <a:t>Telefonsystem
Aufrufplan im Vergleich zu </a:t>
            </a:r>
            <a:r>
              <a:rPr lang="de-DE" sz="2000" dirty="0" err="1">
                <a:solidFill>
                  <a:schemeClr val="tx1"/>
                </a:solidFill>
              </a:rPr>
              <a:t>Direct</a:t>
            </a:r>
            <a:r>
              <a:rPr lang="de-DE" sz="2000" dirty="0">
                <a:solidFill>
                  <a:schemeClr val="tx1"/>
                </a:solidFill>
              </a:rPr>
              <a:t> Routing
</a:t>
            </a:r>
            <a:endParaRPr lang="en-US" sz="2000" dirty="0">
              <a:solidFill>
                <a:schemeClr val="tx1"/>
              </a:solidFill>
              <a:latin typeface="+mn-lt"/>
            </a:endParaRPr>
          </a:p>
        </p:txBody>
      </p:sp>
      <p:sp>
        <p:nvSpPr>
          <p:cNvPr id="23" name="Rectangle 22">
            <a:extLst>
              <a:ext uri="{FF2B5EF4-FFF2-40B4-BE49-F238E27FC236}">
                <a16:creationId xmlns:a16="http://schemas.microsoft.com/office/drawing/2014/main" id="{207B8950-33F8-4E18-9209-1C179594BC47}"/>
              </a:ext>
            </a:extLst>
          </p:cNvPr>
          <p:cNvSpPr/>
          <p:nvPr/>
        </p:nvSpPr>
        <p:spPr bwMode="auto">
          <a:xfrm>
            <a:off x="5650939" y="1436687"/>
            <a:ext cx="3035294" cy="2177370"/>
          </a:xfrm>
          <a:prstGeom prst="rect">
            <a:avLst/>
          </a:prstGeom>
          <a:solidFill>
            <a:schemeClr val="bg1">
              <a:lumMod val="95000"/>
            </a:schemeClr>
          </a:solidFill>
          <a:ln w="19050">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a:spcBef>
                <a:spcPts val="1200"/>
              </a:spcBef>
            </a:pPr>
            <a:r>
              <a:rPr lang="de-DE" sz="2400" dirty="0">
                <a:solidFill>
                  <a:schemeClr val="tx1"/>
                </a:solidFill>
                <a:latin typeface="+mj-lt"/>
              </a:rPr>
              <a:t>Betriebsmodi für die </a:t>
            </a:r>
            <a:r>
              <a:rPr lang="de-DE" sz="2400" dirty="0" err="1">
                <a:solidFill>
                  <a:schemeClr val="tx1"/>
                </a:solidFill>
                <a:latin typeface="+mj-lt"/>
              </a:rPr>
              <a:t>Sprachkommunika-tion</a:t>
            </a:r>
            <a:r>
              <a:rPr lang="de-DE" sz="2400" dirty="0">
                <a:solidFill>
                  <a:schemeClr val="tx1"/>
                </a:solidFill>
                <a:latin typeface="+mj-lt"/>
              </a:rPr>
              <a:t> von Teams
</a:t>
            </a:r>
            <a:endParaRPr lang="en-US" sz="2400" dirty="0">
              <a:solidFill>
                <a:schemeClr val="tx1"/>
              </a:solidFill>
              <a:latin typeface="+mj-lt"/>
            </a:endParaRPr>
          </a:p>
        </p:txBody>
      </p:sp>
      <p:sp>
        <p:nvSpPr>
          <p:cNvPr id="31" name="Rectangle 30">
            <a:extLst>
              <a:ext uri="{FF2B5EF4-FFF2-40B4-BE49-F238E27FC236}">
                <a16:creationId xmlns:a16="http://schemas.microsoft.com/office/drawing/2014/main" id="{FE947864-4510-4AC2-B4C4-8E50FF945911}"/>
              </a:ext>
            </a:extLst>
          </p:cNvPr>
          <p:cNvSpPr/>
          <p:nvPr/>
        </p:nvSpPr>
        <p:spPr bwMode="auto">
          <a:xfrm>
            <a:off x="8821744" y="1436687"/>
            <a:ext cx="3035294" cy="2177370"/>
          </a:xfrm>
          <a:prstGeom prst="rect">
            <a:avLst/>
          </a:prstGeom>
          <a:solidFill>
            <a:schemeClr val="bg1">
              <a:lumMod val="95000"/>
            </a:schemeClr>
          </a:solidFill>
          <a:ln w="19050">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t" anchorCtr="0" forceAA="0" compatLnSpc="1">
            <a:prstTxWarp prst="textNoShape">
              <a:avLst/>
            </a:prstTxWarp>
            <a:noAutofit/>
          </a:bodyPr>
          <a:lstStyle/>
          <a:p>
            <a:pPr>
              <a:spcBef>
                <a:spcPts val="1200"/>
              </a:spcBef>
            </a:pPr>
            <a:r>
              <a:rPr lang="en-US" sz="2400">
                <a:solidFill>
                  <a:schemeClr val="tx1"/>
                </a:solidFill>
                <a:latin typeface="+mj-lt"/>
              </a:rPr>
              <a:t>Interoperation</a:t>
            </a:r>
            <a:br>
              <a:rPr lang="en-US" sz="2400">
                <a:solidFill>
                  <a:schemeClr val="tx1"/>
                </a:solidFill>
                <a:latin typeface="+mj-lt"/>
              </a:rPr>
            </a:br>
            <a:r>
              <a:rPr lang="en-US" sz="2400">
                <a:solidFill>
                  <a:schemeClr val="tx1"/>
                </a:solidFill>
                <a:latin typeface="+mj-lt"/>
              </a:rPr>
              <a:t>mit Skype for Business (SfB)
</a:t>
            </a:r>
            <a:endParaRPr lang="en-US" sz="2400" dirty="0">
              <a:solidFill>
                <a:schemeClr val="tx1"/>
              </a:solidFill>
              <a:latin typeface="+mj-lt"/>
            </a:endParaRPr>
          </a:p>
        </p:txBody>
      </p:sp>
      <p:pic>
        <p:nvPicPr>
          <p:cNvPr id="37" name="Picture 36" descr="A graphic explains the Telephony">
            <a:extLst>
              <a:ext uri="{FF2B5EF4-FFF2-40B4-BE49-F238E27FC236}">
                <a16:creationId xmlns:a16="http://schemas.microsoft.com/office/drawing/2014/main" id="{843843DF-A8B7-4866-9942-4373C142779D}"/>
              </a:ext>
            </a:extLst>
          </p:cNvPr>
          <p:cNvPicPr>
            <a:picLocks noChangeAspect="1"/>
          </p:cNvPicPr>
          <p:nvPr/>
        </p:nvPicPr>
        <p:blipFill rotWithShape="1">
          <a:blip r:embed="rId3"/>
          <a:srcRect l="329"/>
          <a:stretch/>
        </p:blipFill>
        <p:spPr>
          <a:xfrm>
            <a:off x="595086" y="3761695"/>
            <a:ext cx="11248571" cy="2506270"/>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3729105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1" y="3317212"/>
            <a:ext cx="9772734" cy="360099"/>
          </a:xfrm>
        </p:spPr>
        <p:txBody>
          <a:bodyPr/>
          <a:lstStyle/>
          <a:p>
            <a:r>
              <a:rPr lang="de-DE" dirty="0"/>
              <a:t>Lektion 2: Überblick über Sicherheit und Compliance in Microsoft Teams</a:t>
            </a:r>
            <a:endParaRPr lang="en-US" spc="-100" dirty="0"/>
          </a:p>
        </p:txBody>
      </p:sp>
      <p:pic>
        <p:nvPicPr>
          <p:cNvPr id="4" name="Picture 3" descr="Icon of lock pad with dot in the middle">
            <a:extLst>
              <a:ext uri="{FF2B5EF4-FFF2-40B4-BE49-F238E27FC236}">
                <a16:creationId xmlns:a16="http://schemas.microsoft.com/office/drawing/2014/main" id="{EDDF0700-2B3E-4A81-8EFA-5DD93687FB2C}"/>
              </a:ext>
            </a:extLst>
          </p:cNvPr>
          <p:cNvPicPr>
            <a:picLocks noChangeAspect="1"/>
          </p:cNvPicPr>
          <p:nvPr/>
        </p:nvPicPr>
        <p:blipFill>
          <a:blip r:embed="rId3"/>
          <a:stretch>
            <a:fillRect/>
          </a:stretch>
        </p:blipFill>
        <p:spPr>
          <a:xfrm>
            <a:off x="10453133" y="3010916"/>
            <a:ext cx="881489" cy="881489"/>
          </a:xfrm>
          <a:prstGeom prst="rect">
            <a:avLst/>
          </a:prstGeom>
        </p:spPr>
      </p:pic>
    </p:spTree>
    <p:extLst>
      <p:ext uri="{BB962C8B-B14F-4D97-AF65-F5344CB8AC3E}">
        <p14:creationId xmlns:p14="http://schemas.microsoft.com/office/powerpoint/2010/main" val="27527733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8159" y="355046"/>
            <a:ext cx="6257941" cy="439465"/>
          </a:xfrm>
        </p:spPr>
        <p:txBody>
          <a:bodyPr>
            <a:normAutofit fontScale="90000"/>
          </a:bodyPr>
          <a:lstStyle/>
          <a:p>
            <a:pPr algn="l"/>
            <a:r>
              <a:rPr lang="bs-Latn-BA" dirty="0"/>
              <a:t>Einführung in den Unterricht </a:t>
            </a:r>
            <a:endParaRPr lang="en-US" dirty="0"/>
          </a:p>
        </p:txBody>
      </p:sp>
      <p:sp>
        <p:nvSpPr>
          <p:cNvPr id="43" name="Rectangle 42">
            <a:extLst>
              <a:ext uri="{FF2B5EF4-FFF2-40B4-BE49-F238E27FC236}">
                <a16:creationId xmlns:a16="http://schemas.microsoft.com/office/drawing/2014/main" id="{2215AC2E-E24B-4BEB-AB2C-062DCEBFB2DC}"/>
              </a:ext>
            </a:extLst>
          </p:cNvPr>
          <p:cNvSpPr>
            <a:spLocks/>
          </p:cNvSpPr>
          <p:nvPr/>
        </p:nvSpPr>
        <p:spPr>
          <a:xfrm>
            <a:off x="600857" y="1078992"/>
            <a:ext cx="4085606" cy="338554"/>
          </a:xfrm>
          <a:prstGeom prst="rect">
            <a:avLst/>
          </a:prstGeom>
        </p:spPr>
        <p:txBody>
          <a:bodyPr wrap="none" lIns="0" tIns="0" rIns="0" bIns="0">
            <a:spAutoFit/>
          </a:bodyPr>
          <a:lstStyle/>
          <a:p>
            <a:pPr defTabSz="932563"/>
            <a:r>
              <a:rPr lang="de-DE" sz="2200" dirty="0">
                <a:latin typeface="Segoe UI Semibold"/>
              </a:rPr>
              <a:t>Nach dieser Lektion können Sie:</a:t>
            </a:r>
            <a:endParaRPr lang="en-US" sz="2200" dirty="0">
              <a:latin typeface="Segoe UI Semibold"/>
            </a:endParaRPr>
          </a:p>
        </p:txBody>
      </p:sp>
      <p:pic>
        <p:nvPicPr>
          <p:cNvPr id="44" name="Picture 43" descr="Icon of a wrench">
            <a:extLst>
              <a:ext uri="{FF2B5EF4-FFF2-40B4-BE49-F238E27FC236}">
                <a16:creationId xmlns:a16="http://schemas.microsoft.com/office/drawing/2014/main" id="{E62009EA-C653-4E40-BD93-2D65475B9312}"/>
              </a:ext>
            </a:extLst>
          </p:cNvPr>
          <p:cNvPicPr>
            <a:picLocks/>
          </p:cNvPicPr>
          <p:nvPr/>
        </p:nvPicPr>
        <p:blipFill>
          <a:blip r:embed="rId3"/>
          <a:stretch>
            <a:fillRect/>
          </a:stretch>
        </p:blipFill>
        <p:spPr>
          <a:xfrm>
            <a:off x="583471" y="1594901"/>
            <a:ext cx="694944" cy="694944"/>
          </a:xfrm>
          <a:prstGeom prst="rect">
            <a:avLst/>
          </a:prstGeom>
        </p:spPr>
      </p:pic>
      <p:sp>
        <p:nvSpPr>
          <p:cNvPr id="45" name="TextBox 44">
            <a:extLst>
              <a:ext uri="{FF2B5EF4-FFF2-40B4-BE49-F238E27FC236}">
                <a16:creationId xmlns:a16="http://schemas.microsoft.com/office/drawing/2014/main" id="{1863E39C-39F5-49DF-8B91-F84F13D1B013}"/>
              </a:ext>
            </a:extLst>
          </p:cNvPr>
          <p:cNvSpPr txBox="1"/>
          <p:nvPr/>
        </p:nvSpPr>
        <p:spPr>
          <a:xfrm>
            <a:off x="1436914" y="1634597"/>
            <a:ext cx="5230586" cy="615553"/>
          </a:xfrm>
          <a:prstGeom prst="rect">
            <a:avLst/>
          </a:prstGeom>
          <a:noFill/>
        </p:spPr>
        <p:txBody>
          <a:bodyPr wrap="square" lIns="0" tIns="0" rIns="0" bIns="0" rtlCol="0" anchor="ctr">
            <a:spAutoFit/>
          </a:bodyPr>
          <a:lstStyle/>
          <a:p>
            <a:r>
              <a:rPr lang="de-DE" sz="2000" dirty="0"/>
              <a:t>Beschreiben der spezialisierten Administratorrollen in Microsoft Teams</a:t>
            </a:r>
            <a:endParaRPr lang="en-US" sz="2000" dirty="0"/>
          </a:p>
        </p:txBody>
      </p:sp>
      <p:cxnSp>
        <p:nvCxnSpPr>
          <p:cNvPr id="46" name="Straight Connector 45">
            <a:extLst>
              <a:ext uri="{FF2B5EF4-FFF2-40B4-BE49-F238E27FC236}">
                <a16:creationId xmlns:a16="http://schemas.microsoft.com/office/drawing/2014/main" id="{BCEA814F-3E02-439A-95FD-2DA2623199CD}"/>
              </a:ext>
              <a:ext uri="{C183D7F6-B498-43B3-948B-1728B52AA6E4}">
                <adec:decorative xmlns:adec="http://schemas.microsoft.com/office/drawing/2017/decorative" val="1"/>
              </a:ext>
            </a:extLst>
          </p:cNvPr>
          <p:cNvCxnSpPr>
            <a:cxnSpLocks/>
          </p:cNvCxnSpPr>
          <p:nvPr/>
        </p:nvCxnSpPr>
        <p:spPr>
          <a:xfrm>
            <a:off x="1436914" y="2457470"/>
            <a:ext cx="523058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descr="Icon of three people with downward pointing arrow">
            <a:extLst>
              <a:ext uri="{FF2B5EF4-FFF2-40B4-BE49-F238E27FC236}">
                <a16:creationId xmlns:a16="http://schemas.microsoft.com/office/drawing/2014/main" id="{EB8505ED-9233-4E08-A125-985C970A1696}"/>
              </a:ext>
            </a:extLst>
          </p:cNvPr>
          <p:cNvPicPr>
            <a:picLocks/>
          </p:cNvPicPr>
          <p:nvPr/>
        </p:nvPicPr>
        <p:blipFill>
          <a:blip r:embed="rId4"/>
          <a:stretch>
            <a:fillRect/>
          </a:stretch>
        </p:blipFill>
        <p:spPr>
          <a:xfrm>
            <a:off x="583471" y="2625095"/>
            <a:ext cx="694944" cy="694944"/>
          </a:xfrm>
          <a:prstGeom prst="rect">
            <a:avLst/>
          </a:prstGeom>
        </p:spPr>
      </p:pic>
      <p:sp>
        <p:nvSpPr>
          <p:cNvPr id="48" name="TextBox 47">
            <a:extLst>
              <a:ext uri="{FF2B5EF4-FFF2-40B4-BE49-F238E27FC236}">
                <a16:creationId xmlns:a16="http://schemas.microsoft.com/office/drawing/2014/main" id="{0353709D-BA33-4003-AA40-4A1A4C5A50E0}"/>
              </a:ext>
            </a:extLst>
          </p:cNvPr>
          <p:cNvSpPr txBox="1"/>
          <p:nvPr/>
        </p:nvSpPr>
        <p:spPr>
          <a:xfrm>
            <a:off x="1436914" y="2664793"/>
            <a:ext cx="5230586" cy="615553"/>
          </a:xfrm>
          <a:prstGeom prst="rect">
            <a:avLst/>
          </a:prstGeom>
          <a:noFill/>
        </p:spPr>
        <p:txBody>
          <a:bodyPr wrap="square" lIns="0" tIns="0" rIns="0" bIns="0" rtlCol="0" anchor="ctr">
            <a:spAutoFit/>
          </a:bodyPr>
          <a:lstStyle/>
          <a:p>
            <a:r>
              <a:rPr lang="de-DE" sz="2000" dirty="0"/>
              <a:t>Beschreiben der Rolle von Azure </a:t>
            </a:r>
            <a:r>
              <a:rPr lang="de-DE" sz="2000" dirty="0" err="1"/>
              <a:t>Active</a:t>
            </a:r>
            <a:r>
              <a:rPr lang="de-DE" sz="2000" dirty="0"/>
              <a:t> Directory in Teams</a:t>
            </a:r>
            <a:endParaRPr lang="en-US" sz="2000" dirty="0"/>
          </a:p>
        </p:txBody>
      </p:sp>
      <p:cxnSp>
        <p:nvCxnSpPr>
          <p:cNvPr id="49" name="Straight Connector 48">
            <a:extLst>
              <a:ext uri="{FF2B5EF4-FFF2-40B4-BE49-F238E27FC236}">
                <a16:creationId xmlns:a16="http://schemas.microsoft.com/office/drawing/2014/main" id="{2C35BE1D-1C04-4F33-A011-40E2EBA24A95}"/>
              </a:ext>
              <a:ext uri="{C183D7F6-B498-43B3-948B-1728B52AA6E4}">
                <adec:decorative xmlns:adec="http://schemas.microsoft.com/office/drawing/2017/decorative" val="1"/>
              </a:ext>
            </a:extLst>
          </p:cNvPr>
          <p:cNvCxnSpPr>
            <a:cxnSpLocks/>
          </p:cNvCxnSpPr>
          <p:nvPr/>
        </p:nvCxnSpPr>
        <p:spPr>
          <a:xfrm>
            <a:off x="1436914" y="3487664"/>
            <a:ext cx="523058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0" name="Picture 49" descr="Icon of three people around a table">
            <a:extLst>
              <a:ext uri="{FF2B5EF4-FFF2-40B4-BE49-F238E27FC236}">
                <a16:creationId xmlns:a16="http://schemas.microsoft.com/office/drawing/2014/main" id="{979A7D9B-9DA1-4B4A-AB82-C7E774801F70}"/>
              </a:ext>
            </a:extLst>
          </p:cNvPr>
          <p:cNvPicPr>
            <a:picLocks/>
          </p:cNvPicPr>
          <p:nvPr/>
        </p:nvPicPr>
        <p:blipFill>
          <a:blip r:embed="rId5"/>
          <a:stretch>
            <a:fillRect/>
          </a:stretch>
        </p:blipFill>
        <p:spPr>
          <a:xfrm>
            <a:off x="583471" y="3655289"/>
            <a:ext cx="694944" cy="694944"/>
          </a:xfrm>
          <a:prstGeom prst="rect">
            <a:avLst/>
          </a:prstGeom>
        </p:spPr>
      </p:pic>
      <p:sp>
        <p:nvSpPr>
          <p:cNvPr id="51" name="TextBox 50">
            <a:extLst>
              <a:ext uri="{FF2B5EF4-FFF2-40B4-BE49-F238E27FC236}">
                <a16:creationId xmlns:a16="http://schemas.microsoft.com/office/drawing/2014/main" id="{65463A4E-5091-419F-865B-96D58E7D92EB}"/>
              </a:ext>
            </a:extLst>
          </p:cNvPr>
          <p:cNvSpPr txBox="1"/>
          <p:nvPr/>
        </p:nvSpPr>
        <p:spPr>
          <a:xfrm>
            <a:off x="1436914" y="3694988"/>
            <a:ext cx="5230586" cy="615553"/>
          </a:xfrm>
          <a:prstGeom prst="rect">
            <a:avLst/>
          </a:prstGeom>
          <a:noFill/>
        </p:spPr>
        <p:txBody>
          <a:bodyPr wrap="square" lIns="0" tIns="0" rIns="0" bIns="0" rtlCol="0" anchor="ctr">
            <a:spAutoFit/>
          </a:bodyPr>
          <a:lstStyle/>
          <a:p>
            <a:r>
              <a:rPr lang="de-DE" sz="2000" dirty="0"/>
              <a:t>Unterscheiden zwischen Microsoft 365-Gruppen und anderen Gruppentypen</a:t>
            </a:r>
            <a:endParaRPr lang="en-US" sz="2000" dirty="0"/>
          </a:p>
        </p:txBody>
      </p:sp>
      <p:cxnSp>
        <p:nvCxnSpPr>
          <p:cNvPr id="52" name="Straight Connector 51">
            <a:extLst>
              <a:ext uri="{FF2B5EF4-FFF2-40B4-BE49-F238E27FC236}">
                <a16:creationId xmlns:a16="http://schemas.microsoft.com/office/drawing/2014/main" id="{F420F890-3D6C-4635-A68C-6C4524F4B2F5}"/>
              </a:ext>
              <a:ext uri="{C183D7F6-B498-43B3-948B-1728B52AA6E4}">
                <adec:decorative xmlns:adec="http://schemas.microsoft.com/office/drawing/2017/decorative" val="1"/>
              </a:ext>
            </a:extLst>
          </p:cNvPr>
          <p:cNvCxnSpPr>
            <a:cxnSpLocks/>
          </p:cNvCxnSpPr>
          <p:nvPr/>
        </p:nvCxnSpPr>
        <p:spPr>
          <a:xfrm>
            <a:off x="1436914" y="4517858"/>
            <a:ext cx="523058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3" name="Picture 52" descr="Icon of two people with chat bubble ">
            <a:extLst>
              <a:ext uri="{FF2B5EF4-FFF2-40B4-BE49-F238E27FC236}">
                <a16:creationId xmlns:a16="http://schemas.microsoft.com/office/drawing/2014/main" id="{93D7B1C9-E726-4435-B5A6-B6551BA23AD0}"/>
              </a:ext>
            </a:extLst>
          </p:cNvPr>
          <p:cNvPicPr>
            <a:picLocks/>
          </p:cNvPicPr>
          <p:nvPr/>
        </p:nvPicPr>
        <p:blipFill>
          <a:blip r:embed="rId6"/>
          <a:stretch>
            <a:fillRect/>
          </a:stretch>
        </p:blipFill>
        <p:spPr>
          <a:xfrm>
            <a:off x="583471" y="4685483"/>
            <a:ext cx="694944" cy="694944"/>
          </a:xfrm>
          <a:prstGeom prst="rect">
            <a:avLst/>
          </a:prstGeom>
        </p:spPr>
      </p:pic>
      <p:sp>
        <p:nvSpPr>
          <p:cNvPr id="55" name="TextBox 54">
            <a:extLst>
              <a:ext uri="{FF2B5EF4-FFF2-40B4-BE49-F238E27FC236}">
                <a16:creationId xmlns:a16="http://schemas.microsoft.com/office/drawing/2014/main" id="{2FEC09FD-66B3-4468-9D02-6C48DB81ECD3}"/>
              </a:ext>
            </a:extLst>
          </p:cNvPr>
          <p:cNvSpPr txBox="1"/>
          <p:nvPr/>
        </p:nvSpPr>
        <p:spPr>
          <a:xfrm>
            <a:off x="1436914" y="4725182"/>
            <a:ext cx="5230586" cy="615553"/>
          </a:xfrm>
          <a:prstGeom prst="rect">
            <a:avLst/>
          </a:prstGeom>
          <a:noFill/>
        </p:spPr>
        <p:txBody>
          <a:bodyPr wrap="square" lIns="0" tIns="0" rIns="0" bIns="0" rtlCol="0" anchor="ctr">
            <a:spAutoFit/>
          </a:bodyPr>
          <a:lstStyle/>
          <a:p>
            <a:r>
              <a:rPr lang="de-DE" sz="2000" dirty="0"/>
              <a:t>Erläutern der Funktionsweise von Microsoft 365-Gruppen unter Teams</a:t>
            </a:r>
            <a:endParaRPr lang="en-US" sz="2000" dirty="0"/>
          </a:p>
        </p:txBody>
      </p:sp>
      <p:cxnSp>
        <p:nvCxnSpPr>
          <p:cNvPr id="56" name="Straight Connector 55">
            <a:extLst>
              <a:ext uri="{FF2B5EF4-FFF2-40B4-BE49-F238E27FC236}">
                <a16:creationId xmlns:a16="http://schemas.microsoft.com/office/drawing/2014/main" id="{3BA7EDD1-27AA-49E6-88B1-8B8D1AC5CEED}"/>
              </a:ext>
              <a:ext uri="{C183D7F6-B498-43B3-948B-1728B52AA6E4}">
                <adec:decorative xmlns:adec="http://schemas.microsoft.com/office/drawing/2017/decorative" val="1"/>
              </a:ext>
            </a:extLst>
          </p:cNvPr>
          <p:cNvCxnSpPr>
            <a:cxnSpLocks/>
          </p:cNvCxnSpPr>
          <p:nvPr/>
        </p:nvCxnSpPr>
        <p:spPr>
          <a:xfrm>
            <a:off x="1436914" y="5548052"/>
            <a:ext cx="523058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7" name="Picture 56" descr="Icon of lock pad with dot in the middle">
            <a:extLst>
              <a:ext uri="{FF2B5EF4-FFF2-40B4-BE49-F238E27FC236}">
                <a16:creationId xmlns:a16="http://schemas.microsoft.com/office/drawing/2014/main" id="{A965FD6E-2229-467A-AC5A-2727A37C228E}"/>
              </a:ext>
            </a:extLst>
          </p:cNvPr>
          <p:cNvPicPr>
            <a:picLocks/>
          </p:cNvPicPr>
          <p:nvPr/>
        </p:nvPicPr>
        <p:blipFill>
          <a:blip r:embed="rId7"/>
          <a:stretch>
            <a:fillRect/>
          </a:stretch>
        </p:blipFill>
        <p:spPr>
          <a:xfrm>
            <a:off x="583471" y="5715680"/>
            <a:ext cx="694944" cy="694944"/>
          </a:xfrm>
          <a:prstGeom prst="rect">
            <a:avLst/>
          </a:prstGeom>
        </p:spPr>
      </p:pic>
      <p:sp>
        <p:nvSpPr>
          <p:cNvPr id="58" name="TextBox 57">
            <a:extLst>
              <a:ext uri="{FF2B5EF4-FFF2-40B4-BE49-F238E27FC236}">
                <a16:creationId xmlns:a16="http://schemas.microsoft.com/office/drawing/2014/main" id="{1AF33C29-DAFE-4984-A9D9-0C80602D92F4}"/>
              </a:ext>
            </a:extLst>
          </p:cNvPr>
          <p:cNvSpPr txBox="1"/>
          <p:nvPr/>
        </p:nvSpPr>
        <p:spPr>
          <a:xfrm>
            <a:off x="1436914" y="5755376"/>
            <a:ext cx="5230586" cy="615553"/>
          </a:xfrm>
          <a:prstGeom prst="rect">
            <a:avLst/>
          </a:prstGeom>
          <a:noFill/>
        </p:spPr>
        <p:txBody>
          <a:bodyPr wrap="square" lIns="0" tIns="0" rIns="0" bIns="0" rtlCol="0" anchor="ctr">
            <a:spAutoFit/>
          </a:bodyPr>
          <a:lstStyle/>
          <a:p>
            <a:r>
              <a:rPr lang="de-DE" sz="2000" dirty="0"/>
              <a:t>Beschreiben von Sicherheits- und Compliance-Funktionen für Microsoft Teams</a:t>
            </a:r>
            <a:endParaRPr lang="en-US" sz="2000" dirty="0"/>
          </a:p>
        </p:txBody>
      </p:sp>
    </p:spTree>
    <p:extLst>
      <p:ext uri="{BB962C8B-B14F-4D97-AF65-F5344CB8AC3E}">
        <p14:creationId xmlns:p14="http://schemas.microsoft.com/office/powerpoint/2010/main" val="55721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1A9F-37D8-4462-805B-582317651AF5}"/>
              </a:ext>
            </a:extLst>
          </p:cNvPr>
          <p:cNvSpPr>
            <a:spLocks noGrp="1"/>
          </p:cNvSpPr>
          <p:nvPr>
            <p:ph type="title"/>
          </p:nvPr>
        </p:nvSpPr>
        <p:spPr>
          <a:xfrm>
            <a:off x="625459" y="380446"/>
            <a:ext cx="11239464" cy="439465"/>
          </a:xfrm>
        </p:spPr>
        <p:txBody>
          <a:bodyPr>
            <a:normAutofit fontScale="90000"/>
          </a:bodyPr>
          <a:lstStyle/>
          <a:p>
            <a:pPr algn="l"/>
            <a:r>
              <a:rPr lang="de-DE" dirty="0"/>
              <a:t>Überblick über die Administratorrollen von Teams</a:t>
            </a:r>
            <a:endParaRPr lang="en-US" dirty="0"/>
          </a:p>
        </p:txBody>
      </p:sp>
      <p:graphicFrame>
        <p:nvGraphicFramePr>
          <p:cNvPr id="11" name="Table 10">
            <a:extLst>
              <a:ext uri="{FF2B5EF4-FFF2-40B4-BE49-F238E27FC236}">
                <a16:creationId xmlns:a16="http://schemas.microsoft.com/office/drawing/2014/main" id="{31365ADF-EB51-43C5-A933-7C9E1B100708}"/>
              </a:ext>
            </a:extLst>
          </p:cNvPr>
          <p:cNvGraphicFramePr>
            <a:graphicFrameLocks noGrp="1"/>
          </p:cNvGraphicFramePr>
          <p:nvPr>
            <p:extLst>
              <p:ext uri="{D42A27DB-BD31-4B8C-83A1-F6EECF244321}">
                <p14:modId xmlns:p14="http://schemas.microsoft.com/office/powerpoint/2010/main" val="4201052219"/>
              </p:ext>
            </p:extLst>
          </p:nvPr>
        </p:nvGraphicFramePr>
        <p:xfrm>
          <a:off x="584200" y="1845515"/>
          <a:ext cx="11273644" cy="4632960"/>
        </p:xfrm>
        <a:graphic>
          <a:graphicData uri="http://schemas.openxmlformats.org/drawingml/2006/table">
            <a:tbl>
              <a:tblPr firstRow="1" bandRow="1"/>
              <a:tblGrid>
                <a:gridCol w="4966746">
                  <a:extLst>
                    <a:ext uri="{9D8B030D-6E8A-4147-A177-3AD203B41FA5}">
                      <a16:colId xmlns:a16="http://schemas.microsoft.com/office/drawing/2014/main" val="4194559493"/>
                    </a:ext>
                  </a:extLst>
                </a:gridCol>
                <a:gridCol w="6306898">
                  <a:extLst>
                    <a:ext uri="{9D8B030D-6E8A-4147-A177-3AD203B41FA5}">
                      <a16:colId xmlns:a16="http://schemas.microsoft.com/office/drawing/2014/main" val="2059834761"/>
                    </a:ext>
                  </a:extLst>
                </a:gridCol>
              </a:tblGrid>
              <a:tr h="0">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fontAlgn="b"/>
                      <a:r>
                        <a:rPr lang="en-US" sz="2200" b="0" dirty="0">
                          <a:solidFill>
                            <a:schemeClr val="bg1"/>
                          </a:solidFill>
                          <a:effectLst/>
                          <a:latin typeface="+mj-lt"/>
                        </a:rPr>
                        <a:t>Role</a:t>
                      </a:r>
                    </a:p>
                  </a:txBody>
                  <a:tcPr marT="91440" marB="91440" anchor="ctr">
                    <a:lnL w="6350" cap="flat" cmpd="sng" algn="ctr">
                      <a:solidFill>
                        <a:schemeClr val="accent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algn="l" fontAlgn="b"/>
                      <a:r>
                        <a:rPr lang="en-US" sz="2200" b="0" dirty="0">
                          <a:solidFill>
                            <a:schemeClr val="bg1"/>
                          </a:solidFill>
                          <a:effectLst/>
                          <a:latin typeface="+mj-lt"/>
                        </a:rPr>
                        <a:t>Can do these tasks</a:t>
                      </a:r>
                    </a:p>
                  </a:txBody>
                  <a:tcPr marT="91440" marB="91440" anchor="ctr">
                    <a:lnL w="6350" cap="flat" cmpd="sng" algn="ctr">
                      <a:solidFill>
                        <a:schemeClr val="bg1"/>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911411236"/>
                  </a:ext>
                </a:extLst>
              </a:tr>
              <a:tr h="82296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t">
                        <a:spcBef>
                          <a:spcPts val="300"/>
                        </a:spcBef>
                        <a:spcAft>
                          <a:spcPts val="300"/>
                        </a:spcAft>
                      </a:pPr>
                      <a:r>
                        <a:rPr lang="en-US" sz="2000" dirty="0">
                          <a:solidFill>
                            <a:schemeClr val="tx1"/>
                          </a:solidFill>
                          <a:effectLst/>
                          <a:latin typeface="+mn-lt"/>
                        </a:rPr>
                        <a:t>Teams Service Administrator</a:t>
                      </a: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t">
                        <a:spcBef>
                          <a:spcPts val="300"/>
                        </a:spcBef>
                        <a:spcAft>
                          <a:spcPts val="300"/>
                        </a:spcAft>
                      </a:pPr>
                      <a:r>
                        <a:rPr lang="de-DE" sz="2000" dirty="0">
                          <a:solidFill>
                            <a:schemeClr val="tx1"/>
                          </a:solidFill>
                          <a:effectLst/>
                          <a:latin typeface="+mn-lt"/>
                        </a:rPr>
                        <a:t>Verwalten des Microsoft Teams-Dienstes und Verwalten und Erstellen von Microsoft 365-Gruppen</a:t>
                      </a:r>
                      <a:endParaRPr lang="en-US" sz="2000" dirty="0">
                        <a:solidFill>
                          <a:schemeClr val="tx1"/>
                        </a:solidFill>
                        <a:effectLst/>
                        <a:latin typeface="+mn-lt"/>
                      </a:endParaRP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3843859"/>
                  </a:ext>
                </a:extLst>
              </a:tr>
              <a:tr h="82296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t">
                        <a:spcBef>
                          <a:spcPts val="300"/>
                        </a:spcBef>
                        <a:spcAft>
                          <a:spcPts val="300"/>
                        </a:spcAft>
                      </a:pPr>
                      <a:r>
                        <a:rPr lang="en-US" sz="2000" dirty="0">
                          <a:solidFill>
                            <a:schemeClr val="tx1"/>
                          </a:solidFill>
                          <a:effectLst/>
                          <a:latin typeface="+mn-lt"/>
                        </a:rPr>
                        <a:t>Teams Communications Administrator</a:t>
                      </a: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t">
                        <a:spcBef>
                          <a:spcPts val="300"/>
                        </a:spcBef>
                        <a:spcAft>
                          <a:spcPts val="300"/>
                        </a:spcAft>
                      </a:pPr>
                      <a:r>
                        <a:rPr lang="de-DE" sz="2000" dirty="0">
                          <a:solidFill>
                            <a:schemeClr val="tx1"/>
                          </a:solidFill>
                          <a:effectLst/>
                          <a:latin typeface="+mn-lt"/>
                        </a:rPr>
                        <a:t>Verwalten von Anruf- und Besprechungsfeatures im Microsoft Teams-Dienst</a:t>
                      </a:r>
                      <a:endParaRPr lang="en-US" sz="2000" dirty="0">
                        <a:solidFill>
                          <a:schemeClr val="tx1"/>
                        </a:solidFill>
                        <a:effectLst/>
                        <a:latin typeface="+mn-lt"/>
                      </a:endParaRP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8049146"/>
                  </a:ext>
                </a:extLst>
              </a:tr>
              <a:tr h="82296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t">
                        <a:spcBef>
                          <a:spcPts val="300"/>
                        </a:spcBef>
                        <a:spcAft>
                          <a:spcPts val="300"/>
                        </a:spcAft>
                      </a:pPr>
                      <a:r>
                        <a:rPr lang="en-US" sz="2000" dirty="0">
                          <a:solidFill>
                            <a:schemeClr val="tx1"/>
                          </a:solidFill>
                          <a:effectLst/>
                          <a:latin typeface="+mn-lt"/>
                        </a:rPr>
                        <a:t>Teams Communications Support Engineer</a:t>
                      </a: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t">
                        <a:spcBef>
                          <a:spcPts val="300"/>
                        </a:spcBef>
                        <a:spcAft>
                          <a:spcPts val="300"/>
                        </a:spcAft>
                      </a:pPr>
                      <a:r>
                        <a:rPr lang="de-DE" sz="2000" dirty="0">
                          <a:solidFill>
                            <a:schemeClr val="tx1"/>
                          </a:solidFill>
                          <a:effectLst/>
                          <a:latin typeface="+mn-lt"/>
                        </a:rPr>
                        <a:t>Beheben von Kommunikationsproblemen in Teams mithilfe erweiterter Tools</a:t>
                      </a:r>
                      <a:endParaRPr lang="en-US" sz="2000" dirty="0">
                        <a:solidFill>
                          <a:schemeClr val="tx1"/>
                        </a:solidFill>
                        <a:effectLst/>
                        <a:latin typeface="+mn-lt"/>
                      </a:endParaRP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0126160"/>
                  </a:ext>
                </a:extLst>
              </a:tr>
              <a:tr h="82296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t">
                        <a:spcBef>
                          <a:spcPts val="300"/>
                        </a:spcBef>
                        <a:spcAft>
                          <a:spcPts val="300"/>
                        </a:spcAft>
                      </a:pPr>
                      <a:r>
                        <a:rPr lang="en-US" sz="2000" dirty="0">
                          <a:solidFill>
                            <a:schemeClr val="tx1"/>
                          </a:solidFill>
                          <a:effectLst/>
                          <a:latin typeface="+mn-lt"/>
                        </a:rPr>
                        <a:t>Teams Communications Support Specialist</a:t>
                      </a: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t">
                        <a:spcBef>
                          <a:spcPts val="300"/>
                        </a:spcBef>
                        <a:spcAft>
                          <a:spcPts val="300"/>
                        </a:spcAft>
                      </a:pPr>
                      <a:r>
                        <a:rPr lang="de-DE" sz="2000" dirty="0">
                          <a:solidFill>
                            <a:schemeClr val="tx1"/>
                          </a:solidFill>
                          <a:effectLst/>
                          <a:latin typeface="+mn-lt"/>
                        </a:rPr>
                        <a:t>Beheben von Kommunikationsproblemen in Teams mithilfe grundlegender Tools</a:t>
                      </a:r>
                      <a:endParaRPr lang="en-US" sz="2000" dirty="0">
                        <a:solidFill>
                          <a:schemeClr val="tx1"/>
                        </a:solidFill>
                        <a:effectLst/>
                        <a:latin typeface="+mn-lt"/>
                      </a:endParaRP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913379"/>
                  </a:ext>
                </a:extLst>
              </a:tr>
              <a:tr h="822960">
                <a:tc>
                  <a:txBody>
                    <a:bodyPr/>
                    <a:lstStyle/>
                    <a:p>
                      <a:pPr algn="l" fontAlgn="t">
                        <a:spcBef>
                          <a:spcPts val="300"/>
                        </a:spcBef>
                        <a:spcAft>
                          <a:spcPts val="300"/>
                        </a:spcAft>
                      </a:pPr>
                      <a:r>
                        <a:rPr lang="en-US" sz="1836" b="0" i="0" kern="1200" dirty="0">
                          <a:solidFill>
                            <a:schemeClr val="tx1"/>
                          </a:solidFill>
                          <a:effectLst/>
                          <a:latin typeface="+mn-lt"/>
                          <a:ea typeface="+mn-ea"/>
                          <a:cs typeface="+mn-cs"/>
                        </a:rPr>
                        <a:t>Teams Device Administrator</a:t>
                      </a:r>
                      <a:endParaRPr lang="en-US" sz="2000" dirty="0">
                        <a:solidFill>
                          <a:schemeClr val="tx1"/>
                        </a:solidFill>
                        <a:effectLst/>
                        <a:latin typeface="+mn-lt"/>
                      </a:endParaRP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spcBef>
                          <a:spcPts val="300"/>
                        </a:spcBef>
                        <a:spcAft>
                          <a:spcPts val="300"/>
                        </a:spcAft>
                      </a:pPr>
                      <a:r>
                        <a:rPr lang="de-DE" sz="1836" b="0" i="0" kern="1200" dirty="0">
                          <a:solidFill>
                            <a:schemeClr val="tx1"/>
                          </a:solidFill>
                          <a:effectLst/>
                          <a:latin typeface="+mn-lt"/>
                          <a:ea typeface="+mn-ea"/>
                          <a:cs typeface="+mn-cs"/>
                        </a:rPr>
                        <a:t>Verwalten von Geräten, die für die Verwendung mit dem Teams-Dienst konfiguriert sind</a:t>
                      </a:r>
                      <a:endParaRPr lang="en-US" sz="2000" dirty="0">
                        <a:solidFill>
                          <a:schemeClr val="tx1"/>
                        </a:solidFill>
                        <a:effectLst/>
                        <a:latin typeface="+mn-lt"/>
                      </a:endParaRPr>
                    </a:p>
                  </a:txBody>
                  <a:tcPr marT="91440" marB="9144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0917896"/>
                  </a:ext>
                </a:extLst>
              </a:tr>
            </a:tbl>
          </a:graphicData>
        </a:graphic>
      </p:graphicFrame>
      <p:sp>
        <p:nvSpPr>
          <p:cNvPr id="3" name="Rectangle 2">
            <a:extLst>
              <a:ext uri="{FF2B5EF4-FFF2-40B4-BE49-F238E27FC236}">
                <a16:creationId xmlns:a16="http://schemas.microsoft.com/office/drawing/2014/main" id="{A62C4169-356F-4C34-A42F-B5D948AD5210}"/>
              </a:ext>
            </a:extLst>
          </p:cNvPr>
          <p:cNvSpPr>
            <a:spLocks/>
          </p:cNvSpPr>
          <p:nvPr/>
        </p:nvSpPr>
        <p:spPr>
          <a:xfrm>
            <a:off x="578631" y="1254700"/>
            <a:ext cx="11238666" cy="677108"/>
          </a:xfrm>
          <a:prstGeom prst="rect">
            <a:avLst/>
          </a:prstGeom>
        </p:spPr>
        <p:txBody>
          <a:bodyPr wrap="square" lIns="0" tIns="0" rIns="0" bIns="0">
            <a:spAutoFit/>
          </a:bodyPr>
          <a:lstStyle/>
          <a:p>
            <a:pPr defTabSz="932563"/>
            <a:r>
              <a:rPr lang="de-DE" sz="2200" dirty="0">
                <a:latin typeface="Segoe UI Semibold"/>
              </a:rPr>
              <a:t>Administratorrollen, die Zugriffsebenen für die Verwaltung von Teams benötigen
</a:t>
            </a:r>
            <a:endParaRPr lang="en-US" sz="2200" dirty="0">
              <a:latin typeface="Segoe UI Semibold"/>
            </a:endParaRPr>
          </a:p>
        </p:txBody>
      </p:sp>
    </p:spTree>
    <p:extLst>
      <p:ext uri="{BB962C8B-B14F-4D97-AF65-F5344CB8AC3E}">
        <p14:creationId xmlns:p14="http://schemas.microsoft.com/office/powerpoint/2010/main" val="20564610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1A9F-37D8-4462-805B-582317651AF5}"/>
              </a:ext>
            </a:extLst>
          </p:cNvPr>
          <p:cNvSpPr>
            <a:spLocks noGrp="1"/>
          </p:cNvSpPr>
          <p:nvPr>
            <p:ph type="title"/>
          </p:nvPr>
        </p:nvSpPr>
        <p:spPr>
          <a:xfrm>
            <a:off x="625459" y="393146"/>
            <a:ext cx="11239464" cy="439465"/>
          </a:xfrm>
        </p:spPr>
        <p:txBody>
          <a:bodyPr>
            <a:normAutofit fontScale="90000"/>
          </a:bodyPr>
          <a:lstStyle/>
          <a:p>
            <a:pPr algn="l"/>
            <a:r>
              <a:rPr lang="de-DE" dirty="0"/>
              <a:t>Übersicht über Azure </a:t>
            </a:r>
            <a:r>
              <a:rPr lang="de-DE" dirty="0" err="1"/>
              <a:t>Active</a:t>
            </a:r>
            <a:r>
              <a:rPr lang="de-DE" dirty="0"/>
              <a:t> Directory</a:t>
            </a:r>
            <a:endParaRPr lang="en-US" dirty="0"/>
          </a:p>
        </p:txBody>
      </p:sp>
      <p:sp>
        <p:nvSpPr>
          <p:cNvPr id="7" name="Rectangle 6">
            <a:extLst>
              <a:ext uri="{FF2B5EF4-FFF2-40B4-BE49-F238E27FC236}">
                <a16:creationId xmlns:a16="http://schemas.microsoft.com/office/drawing/2014/main" id="{FC0C80DC-4738-4EA8-A8F6-3E4BD69867E2}"/>
              </a:ext>
            </a:extLst>
          </p:cNvPr>
          <p:cNvSpPr/>
          <p:nvPr/>
        </p:nvSpPr>
        <p:spPr bwMode="auto">
          <a:xfrm>
            <a:off x="579437" y="1436687"/>
            <a:ext cx="5505338" cy="4832350"/>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p>
            <a:pPr>
              <a:spcBef>
                <a:spcPts val="300"/>
              </a:spcBef>
              <a:spcAft>
                <a:spcPts val="300"/>
              </a:spcAft>
            </a:pPr>
            <a:r>
              <a:rPr lang="de-DE" sz="2200" dirty="0">
                <a:solidFill>
                  <a:schemeClr val="tx1"/>
                </a:solidFill>
                <a:latin typeface="+mj-lt"/>
              </a:rPr>
              <a:t>Azure </a:t>
            </a:r>
            <a:r>
              <a:rPr lang="de-DE" sz="2200" dirty="0" err="1">
                <a:solidFill>
                  <a:schemeClr val="tx1"/>
                </a:solidFill>
                <a:latin typeface="+mj-lt"/>
              </a:rPr>
              <a:t>Active</a:t>
            </a:r>
            <a:r>
              <a:rPr lang="de-DE" sz="2200" dirty="0">
                <a:solidFill>
                  <a:schemeClr val="tx1"/>
                </a:solidFill>
                <a:latin typeface="+mj-lt"/>
              </a:rPr>
              <a:t> Directory wird in vier Editionen bereitgestellt:
</a:t>
            </a:r>
            <a:r>
              <a:rPr lang="en-US" sz="2000" dirty="0" err="1">
                <a:solidFill>
                  <a:schemeClr val="tx1"/>
                </a:solidFill>
              </a:rPr>
              <a:t>kostenlos</a:t>
            </a:r>
            <a:r>
              <a:rPr lang="en-US" sz="2000" dirty="0">
                <a:solidFill>
                  <a:schemeClr val="tx1"/>
                </a:solidFill>
              </a:rPr>
              <a:t>
Microsoft 365-Apps-Edition
Premium P1
Premium P2
</a:t>
            </a:r>
            <a:r>
              <a:rPr lang="en-US" sz="2200" dirty="0" err="1">
                <a:solidFill>
                  <a:schemeClr val="tx1"/>
                </a:solidFill>
                <a:latin typeface="+mj-lt"/>
              </a:rPr>
              <a:t>Verwaltete</a:t>
            </a:r>
            <a:r>
              <a:rPr lang="en-US" sz="2200" dirty="0">
                <a:solidFill>
                  <a:schemeClr val="tx1"/>
                </a:solidFill>
                <a:latin typeface="+mj-lt"/>
              </a:rPr>
              <a:t> </a:t>
            </a:r>
            <a:r>
              <a:rPr lang="en-US" sz="2200" dirty="0" err="1">
                <a:solidFill>
                  <a:schemeClr val="tx1"/>
                </a:solidFill>
                <a:latin typeface="+mj-lt"/>
              </a:rPr>
              <a:t>Identitäten</a:t>
            </a:r>
            <a:r>
              <a:rPr lang="en-US" sz="2200" dirty="0">
                <a:solidFill>
                  <a:schemeClr val="tx1"/>
                </a:solidFill>
                <a:latin typeface="+mj-lt"/>
              </a:rPr>
              <a:t> </a:t>
            </a:r>
            <a:r>
              <a:rPr lang="en-US" sz="2200" dirty="0" err="1">
                <a:solidFill>
                  <a:schemeClr val="tx1"/>
                </a:solidFill>
                <a:latin typeface="+mj-lt"/>
              </a:rPr>
              <a:t>für</a:t>
            </a:r>
            <a:r>
              <a:rPr lang="en-US" sz="2200" dirty="0">
                <a:solidFill>
                  <a:schemeClr val="tx1"/>
                </a:solidFill>
                <a:latin typeface="+mj-lt"/>
              </a:rPr>
              <a:t> Azure-</a:t>
            </a:r>
            <a:r>
              <a:rPr lang="en-US" sz="2200" dirty="0" err="1">
                <a:solidFill>
                  <a:schemeClr val="tx1"/>
                </a:solidFill>
                <a:latin typeface="+mj-lt"/>
              </a:rPr>
              <a:t>Ressourcen</a:t>
            </a:r>
            <a:endParaRPr lang="en-US" sz="2200" dirty="0">
              <a:solidFill>
                <a:schemeClr val="tx1"/>
              </a:solidFill>
              <a:latin typeface="+mj-lt"/>
            </a:endParaRPr>
          </a:p>
          <a:p>
            <a:pPr>
              <a:spcBef>
                <a:spcPts val="300"/>
              </a:spcBef>
              <a:spcAft>
                <a:spcPts val="300"/>
              </a:spcAft>
            </a:pPr>
            <a:r>
              <a:rPr lang="de-DE" sz="2000" dirty="0">
                <a:solidFill>
                  <a:schemeClr val="tx1"/>
                </a:solidFill>
                <a:latin typeface="+mj-lt"/>
              </a:rPr>
              <a:t>AAD Access Review
Bedingter Zugriff
Gruppenbenennungsrichtlinie
Gastzugang
</a:t>
            </a:r>
            <a:endParaRPr lang="en-US" sz="2000" dirty="0">
              <a:solidFill>
                <a:schemeClr val="tx1"/>
              </a:solidFill>
              <a:latin typeface="+mj-lt"/>
            </a:endParaRPr>
          </a:p>
        </p:txBody>
      </p:sp>
      <p:pic>
        <p:nvPicPr>
          <p:cNvPr id="9" name="Picture 8" descr="Here on the picture we have shown the user with the conditions as user group, device state, client app, cloud app which can be conditions to apply conditional access (block or allow access according to some condition)">
            <a:extLst>
              <a:ext uri="{FF2B5EF4-FFF2-40B4-BE49-F238E27FC236}">
                <a16:creationId xmlns:a16="http://schemas.microsoft.com/office/drawing/2014/main" id="{D9D241DC-7707-41DF-974C-37118947A1F2}"/>
              </a:ext>
            </a:extLst>
          </p:cNvPr>
          <p:cNvPicPr/>
          <p:nvPr/>
        </p:nvPicPr>
        <p:blipFill rotWithShape="1">
          <a:blip r:embed="rId3" cstate="print">
            <a:extLst>
              <a:ext uri="{28A0092B-C50C-407E-A947-70E740481C1C}">
                <a14:useLocalDpi xmlns:a14="http://schemas.microsoft.com/office/drawing/2010/main" val="0"/>
              </a:ext>
            </a:extLst>
          </a:blip>
          <a:srcRect l="-1566" t="-52898" r="-1566" b="-52898"/>
          <a:stretch/>
        </p:blipFill>
        <p:spPr bwMode="auto">
          <a:xfrm>
            <a:off x="6084775" y="1436914"/>
            <a:ext cx="5758882" cy="4831896"/>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27159131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1A9F-37D8-4462-805B-582317651AF5}"/>
              </a:ext>
            </a:extLst>
          </p:cNvPr>
          <p:cNvSpPr>
            <a:spLocks noGrp="1"/>
          </p:cNvSpPr>
          <p:nvPr>
            <p:ph type="title"/>
          </p:nvPr>
        </p:nvSpPr>
        <p:spPr>
          <a:xfrm>
            <a:off x="625459" y="393146"/>
            <a:ext cx="11239464" cy="439465"/>
          </a:xfrm>
        </p:spPr>
        <p:txBody>
          <a:bodyPr>
            <a:normAutofit fontScale="90000"/>
          </a:bodyPr>
          <a:lstStyle/>
          <a:p>
            <a:pPr algn="l"/>
            <a:r>
              <a:rPr lang="de-DE" dirty="0"/>
              <a:t>Übersicht über die Microsoft 365-Gruppe</a:t>
            </a:r>
            <a:endParaRPr lang="en-US" spc="0" dirty="0"/>
          </a:p>
        </p:txBody>
      </p:sp>
      <p:pic>
        <p:nvPicPr>
          <p:cNvPr id="51" name="Picture 50" descr="Icon of three people">
            <a:extLst>
              <a:ext uri="{FF2B5EF4-FFF2-40B4-BE49-F238E27FC236}">
                <a16:creationId xmlns:a16="http://schemas.microsoft.com/office/drawing/2014/main" id="{3F14DE3E-59B4-4438-848D-8F2F1906AAB9}"/>
              </a:ext>
            </a:extLst>
          </p:cNvPr>
          <p:cNvPicPr>
            <a:picLocks noChangeAspect="1"/>
          </p:cNvPicPr>
          <p:nvPr/>
        </p:nvPicPr>
        <p:blipFill>
          <a:blip r:embed="rId2"/>
          <a:stretch>
            <a:fillRect/>
          </a:stretch>
        </p:blipFill>
        <p:spPr>
          <a:xfrm>
            <a:off x="584136" y="1428750"/>
            <a:ext cx="952500" cy="944880"/>
          </a:xfrm>
          <a:prstGeom prst="rect">
            <a:avLst/>
          </a:prstGeom>
        </p:spPr>
      </p:pic>
      <p:sp>
        <p:nvSpPr>
          <p:cNvPr id="53" name="TextBox 52">
            <a:extLst>
              <a:ext uri="{FF2B5EF4-FFF2-40B4-BE49-F238E27FC236}">
                <a16:creationId xmlns:a16="http://schemas.microsoft.com/office/drawing/2014/main" id="{5777EB05-3385-4C18-A7D5-0FF8F92E5DD7}"/>
              </a:ext>
            </a:extLst>
          </p:cNvPr>
          <p:cNvSpPr txBox="1"/>
          <p:nvPr/>
        </p:nvSpPr>
        <p:spPr>
          <a:xfrm>
            <a:off x="1741714" y="1428750"/>
            <a:ext cx="10097808" cy="1538883"/>
          </a:xfrm>
          <a:prstGeom prst="rect">
            <a:avLst/>
          </a:prstGeom>
          <a:noFill/>
        </p:spPr>
        <p:txBody>
          <a:bodyPr wrap="square" lIns="0" tIns="0" rIns="0" bIns="0" rtlCol="0">
            <a:spAutoFit/>
          </a:bodyPr>
          <a:lstStyle/>
          <a:p>
            <a:pPr>
              <a:spcBef>
                <a:spcPts val="400"/>
              </a:spcBef>
            </a:pPr>
            <a:r>
              <a:rPr lang="en-US" sz="2400" b="1" dirty="0">
                <a:latin typeface="+mj-lt"/>
              </a:rPr>
              <a:t>Was </a:t>
            </a:r>
            <a:r>
              <a:rPr lang="en-US" sz="2400" b="1" dirty="0" err="1">
                <a:latin typeface="+mj-lt"/>
              </a:rPr>
              <a:t>sind</a:t>
            </a:r>
            <a:r>
              <a:rPr lang="en-US" sz="2400" b="1" dirty="0">
                <a:latin typeface="+mj-lt"/>
              </a:rPr>
              <a:t> Microsoft 365-Gruppen:</a:t>
            </a:r>
            <a:r>
              <a:rPr lang="en-US" sz="2400" dirty="0">
                <a:latin typeface="+mj-lt"/>
              </a:rPr>
              <a:t>
</a:t>
            </a:r>
            <a:r>
              <a:rPr lang="de-DE" sz="2200" dirty="0"/>
              <a:t>Öffentliche vs. Private Gruppen
Auffindbare vs. Nicht auffindbare private Gruppen
</a:t>
            </a:r>
            <a:endParaRPr lang="en-US" sz="2200" dirty="0"/>
          </a:p>
        </p:txBody>
      </p:sp>
      <p:cxnSp>
        <p:nvCxnSpPr>
          <p:cNvPr id="57" name="Straight Connector 56">
            <a:extLst>
              <a:ext uri="{FF2B5EF4-FFF2-40B4-BE49-F238E27FC236}">
                <a16:creationId xmlns:a16="http://schemas.microsoft.com/office/drawing/2014/main" id="{7E9363FD-9408-4D92-A230-A35E3DF9C88B}"/>
              </a:ext>
              <a:ext uri="{C183D7F6-B498-43B3-948B-1728B52AA6E4}">
                <adec:decorative xmlns:adec="http://schemas.microsoft.com/office/drawing/2017/decorative" val="1"/>
              </a:ext>
            </a:extLst>
          </p:cNvPr>
          <p:cNvCxnSpPr>
            <a:cxnSpLocks/>
          </p:cNvCxnSpPr>
          <p:nvPr/>
        </p:nvCxnSpPr>
        <p:spPr>
          <a:xfrm>
            <a:off x="1741714" y="3077629"/>
            <a:ext cx="1009780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62" descr="Icon of three people with arrow pointing right">
            <a:extLst>
              <a:ext uri="{FF2B5EF4-FFF2-40B4-BE49-F238E27FC236}">
                <a16:creationId xmlns:a16="http://schemas.microsoft.com/office/drawing/2014/main" id="{EA33C587-2AF2-4D91-98EF-DADB2E7D0758}"/>
              </a:ext>
            </a:extLst>
          </p:cNvPr>
          <p:cNvPicPr>
            <a:picLocks noChangeAspect="1"/>
          </p:cNvPicPr>
          <p:nvPr/>
        </p:nvPicPr>
        <p:blipFill>
          <a:blip r:embed="rId3"/>
          <a:stretch>
            <a:fillRect/>
          </a:stretch>
        </p:blipFill>
        <p:spPr>
          <a:xfrm>
            <a:off x="584136" y="3449234"/>
            <a:ext cx="952500" cy="943356"/>
          </a:xfrm>
          <a:prstGeom prst="rect">
            <a:avLst/>
          </a:prstGeom>
        </p:spPr>
      </p:pic>
      <p:sp>
        <p:nvSpPr>
          <p:cNvPr id="65" name="TextBox 64">
            <a:extLst>
              <a:ext uri="{FF2B5EF4-FFF2-40B4-BE49-F238E27FC236}">
                <a16:creationId xmlns:a16="http://schemas.microsoft.com/office/drawing/2014/main" id="{941FD026-0F57-4FF1-BBBD-6779BB4A3066}"/>
              </a:ext>
            </a:extLst>
          </p:cNvPr>
          <p:cNvSpPr txBox="1"/>
          <p:nvPr/>
        </p:nvSpPr>
        <p:spPr>
          <a:xfrm>
            <a:off x="1741714" y="3449234"/>
            <a:ext cx="10097808" cy="1928733"/>
          </a:xfrm>
          <a:prstGeom prst="rect">
            <a:avLst/>
          </a:prstGeom>
          <a:noFill/>
        </p:spPr>
        <p:txBody>
          <a:bodyPr wrap="square" lIns="0" tIns="0" rIns="0" bIns="0" rtlCol="0">
            <a:spAutoFit/>
          </a:bodyPr>
          <a:lstStyle/>
          <a:p>
            <a:pPr>
              <a:spcBef>
                <a:spcPts val="400"/>
              </a:spcBef>
            </a:pPr>
            <a:r>
              <a:rPr lang="en-US" sz="2400" b="1" dirty="0" err="1">
                <a:latin typeface="+mj-lt"/>
              </a:rPr>
              <a:t>Unterschiede</a:t>
            </a:r>
            <a:r>
              <a:rPr lang="en-US" sz="2400" b="1" dirty="0">
                <a:latin typeface="+mj-lt"/>
              </a:rPr>
              <a:t> </a:t>
            </a:r>
            <a:r>
              <a:rPr lang="en-US" sz="2400" b="1" dirty="0" err="1">
                <a:latin typeface="+mj-lt"/>
              </a:rPr>
              <a:t>zu</a:t>
            </a:r>
            <a:r>
              <a:rPr lang="en-US" sz="2400" b="1" dirty="0">
                <a:latin typeface="+mj-lt"/>
              </a:rPr>
              <a:t> </a:t>
            </a:r>
            <a:r>
              <a:rPr lang="en-US" sz="2400" b="1" dirty="0" err="1">
                <a:latin typeface="+mj-lt"/>
              </a:rPr>
              <a:t>herkömmlichen</a:t>
            </a:r>
            <a:r>
              <a:rPr lang="en-US" sz="2400" b="1" dirty="0">
                <a:latin typeface="+mj-lt"/>
              </a:rPr>
              <a:t> Gruppen:
</a:t>
            </a:r>
            <a:r>
              <a:rPr lang="en-US" sz="2200" dirty="0" err="1"/>
              <a:t>Verteilergruppen</a:t>
            </a:r>
            <a:r>
              <a:rPr lang="en-US" sz="2200" dirty="0"/>
              <a:t>
</a:t>
            </a:r>
            <a:r>
              <a:rPr lang="en-US" sz="2200" dirty="0" err="1"/>
              <a:t>Sicherheitsgruppen</a:t>
            </a:r>
            <a:r>
              <a:rPr lang="en-US" sz="2200" dirty="0"/>
              <a:t>
E-Mail-</a:t>
            </a:r>
            <a:r>
              <a:rPr lang="en-US" sz="2200" dirty="0" err="1"/>
              <a:t>aktivierte</a:t>
            </a:r>
            <a:r>
              <a:rPr lang="en-US" sz="2200" dirty="0"/>
              <a:t> </a:t>
            </a:r>
            <a:r>
              <a:rPr lang="en-US" sz="2200" dirty="0" err="1"/>
              <a:t>Sicherheitsgruppen</a:t>
            </a:r>
            <a:r>
              <a:rPr lang="en-US" sz="2200" dirty="0"/>
              <a:t>
</a:t>
            </a:r>
          </a:p>
        </p:txBody>
      </p:sp>
    </p:spTree>
    <p:extLst>
      <p:ext uri="{BB962C8B-B14F-4D97-AF65-F5344CB8AC3E}">
        <p14:creationId xmlns:p14="http://schemas.microsoft.com/office/powerpoint/2010/main" val="24660476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1A9F-37D8-4462-805B-582317651AF5}"/>
              </a:ext>
            </a:extLst>
          </p:cNvPr>
          <p:cNvSpPr>
            <a:spLocks noGrp="1"/>
          </p:cNvSpPr>
          <p:nvPr>
            <p:ph type="title"/>
          </p:nvPr>
        </p:nvSpPr>
        <p:spPr>
          <a:xfrm>
            <a:off x="612758" y="357734"/>
            <a:ext cx="11998341" cy="523220"/>
          </a:xfrm>
        </p:spPr>
        <p:txBody>
          <a:bodyPr wrap="square">
            <a:spAutoFit/>
          </a:bodyPr>
          <a:lstStyle/>
          <a:p>
            <a:pPr algn="l"/>
            <a:r>
              <a:rPr lang="de-DE" spc="-30" dirty="0"/>
              <a:t>Überblick über Sicherheit und Compliance in Microsoft Teams</a:t>
            </a:r>
            <a:endParaRPr lang="en-US" spc="-30" dirty="0"/>
          </a:p>
        </p:txBody>
      </p:sp>
      <p:pic>
        <p:nvPicPr>
          <p:cNvPr id="72" name="Picture 71" descr="Icon of downward arrow with a line at the bottom">
            <a:extLst>
              <a:ext uri="{FF2B5EF4-FFF2-40B4-BE49-F238E27FC236}">
                <a16:creationId xmlns:a16="http://schemas.microsoft.com/office/drawing/2014/main" id="{A06A82F9-BE75-4D26-B3EB-103F5953B422}"/>
              </a:ext>
            </a:extLst>
          </p:cNvPr>
          <p:cNvPicPr>
            <a:picLocks/>
          </p:cNvPicPr>
          <p:nvPr/>
        </p:nvPicPr>
        <p:blipFill>
          <a:blip r:embed="rId3"/>
          <a:stretch>
            <a:fillRect/>
          </a:stretch>
        </p:blipFill>
        <p:spPr>
          <a:xfrm>
            <a:off x="598744" y="1396349"/>
            <a:ext cx="906206" cy="906206"/>
          </a:xfrm>
          <a:prstGeom prst="rect">
            <a:avLst/>
          </a:prstGeom>
        </p:spPr>
      </p:pic>
      <p:sp>
        <p:nvSpPr>
          <p:cNvPr id="73" name="TextBox 72">
            <a:extLst>
              <a:ext uri="{FF2B5EF4-FFF2-40B4-BE49-F238E27FC236}">
                <a16:creationId xmlns:a16="http://schemas.microsoft.com/office/drawing/2014/main" id="{6EF6D2AF-7CA6-4A9D-B52B-F7EB8AFA342E}"/>
              </a:ext>
            </a:extLst>
          </p:cNvPr>
          <p:cNvSpPr txBox="1"/>
          <p:nvPr/>
        </p:nvSpPr>
        <p:spPr>
          <a:xfrm>
            <a:off x="1695184" y="1680176"/>
            <a:ext cx="4096016" cy="338554"/>
          </a:xfrm>
          <a:prstGeom prst="rect">
            <a:avLst/>
          </a:prstGeom>
          <a:noFill/>
        </p:spPr>
        <p:txBody>
          <a:bodyPr wrap="square" lIns="0" tIns="0" rIns="0" bIns="0" rtlCol="0" anchor="ctr">
            <a:spAutoFit/>
          </a:bodyPr>
          <a:lstStyle/>
          <a:p>
            <a:pPr algn="l"/>
            <a:r>
              <a:rPr lang="en-IN" sz="2200"/>
              <a:t>Data Loss Prevention (DLP)</a:t>
            </a:r>
          </a:p>
        </p:txBody>
      </p:sp>
      <p:cxnSp>
        <p:nvCxnSpPr>
          <p:cNvPr id="19" name="Straight Connector 18">
            <a:extLst>
              <a:ext uri="{FF2B5EF4-FFF2-40B4-BE49-F238E27FC236}">
                <a16:creationId xmlns:a16="http://schemas.microsoft.com/office/drawing/2014/main" id="{7D5B3914-78A9-485D-90A8-3F4F6F66CC35}"/>
              </a:ext>
              <a:ext uri="{C183D7F6-B498-43B3-948B-1728B52AA6E4}">
                <adec:decorative xmlns:adec="http://schemas.microsoft.com/office/drawing/2017/decorative" val="1"/>
              </a:ext>
            </a:extLst>
          </p:cNvPr>
          <p:cNvCxnSpPr>
            <a:cxnSpLocks/>
          </p:cNvCxnSpPr>
          <p:nvPr/>
        </p:nvCxnSpPr>
        <p:spPr>
          <a:xfrm>
            <a:off x="1695184" y="2519009"/>
            <a:ext cx="40960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descr="Icon of three rectangles with a check mark at each end">
            <a:extLst>
              <a:ext uri="{FF2B5EF4-FFF2-40B4-BE49-F238E27FC236}">
                <a16:creationId xmlns:a16="http://schemas.microsoft.com/office/drawing/2014/main" id="{E12C555D-24AE-4682-B03A-841C070D0CE9}"/>
              </a:ext>
            </a:extLst>
          </p:cNvPr>
          <p:cNvPicPr>
            <a:picLocks/>
          </p:cNvPicPr>
          <p:nvPr/>
        </p:nvPicPr>
        <p:blipFill>
          <a:blip r:embed="rId4"/>
          <a:stretch>
            <a:fillRect/>
          </a:stretch>
        </p:blipFill>
        <p:spPr>
          <a:xfrm>
            <a:off x="598744" y="2735463"/>
            <a:ext cx="906206" cy="906206"/>
          </a:xfrm>
          <a:prstGeom prst="rect">
            <a:avLst/>
          </a:prstGeom>
        </p:spPr>
      </p:pic>
      <p:sp>
        <p:nvSpPr>
          <p:cNvPr id="75" name="TextBox 74">
            <a:extLst>
              <a:ext uri="{FF2B5EF4-FFF2-40B4-BE49-F238E27FC236}">
                <a16:creationId xmlns:a16="http://schemas.microsoft.com/office/drawing/2014/main" id="{585C9989-FC22-4B56-B138-98446911AD16}"/>
              </a:ext>
            </a:extLst>
          </p:cNvPr>
          <p:cNvSpPr txBox="1"/>
          <p:nvPr/>
        </p:nvSpPr>
        <p:spPr>
          <a:xfrm>
            <a:off x="1695184" y="3019289"/>
            <a:ext cx="4096016" cy="338554"/>
          </a:xfrm>
          <a:prstGeom prst="rect">
            <a:avLst/>
          </a:prstGeom>
          <a:noFill/>
        </p:spPr>
        <p:txBody>
          <a:bodyPr wrap="square" lIns="0" tIns="0" rIns="0" bIns="0" rtlCol="0" anchor="ctr">
            <a:spAutoFit/>
          </a:bodyPr>
          <a:lstStyle/>
          <a:p>
            <a:r>
              <a:rPr lang="en-IN" sz="2200" dirty="0" err="1"/>
              <a:t>Aufbewahrungsrichtlinien</a:t>
            </a:r>
            <a:endParaRPr lang="en-IN" sz="2200" dirty="0"/>
          </a:p>
        </p:txBody>
      </p:sp>
      <p:cxnSp>
        <p:nvCxnSpPr>
          <p:cNvPr id="21" name="Straight Connector 20">
            <a:extLst>
              <a:ext uri="{FF2B5EF4-FFF2-40B4-BE49-F238E27FC236}">
                <a16:creationId xmlns:a16="http://schemas.microsoft.com/office/drawing/2014/main" id="{8B31663F-A92B-4B0C-B0C8-22F32BE94E32}"/>
              </a:ext>
              <a:ext uri="{C183D7F6-B498-43B3-948B-1728B52AA6E4}">
                <adec:decorative xmlns:adec="http://schemas.microsoft.com/office/drawing/2017/decorative" val="1"/>
              </a:ext>
            </a:extLst>
          </p:cNvPr>
          <p:cNvCxnSpPr>
            <a:cxnSpLocks/>
          </p:cNvCxnSpPr>
          <p:nvPr/>
        </p:nvCxnSpPr>
        <p:spPr>
          <a:xfrm>
            <a:off x="1695184" y="3858123"/>
            <a:ext cx="40960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descr="Icon of two rectangles with magnifying glass ">
            <a:extLst>
              <a:ext uri="{FF2B5EF4-FFF2-40B4-BE49-F238E27FC236}">
                <a16:creationId xmlns:a16="http://schemas.microsoft.com/office/drawing/2014/main" id="{6BA25DC4-7174-44F2-B306-EAF34A5E99B4}"/>
              </a:ext>
            </a:extLst>
          </p:cNvPr>
          <p:cNvPicPr>
            <a:picLocks/>
          </p:cNvPicPr>
          <p:nvPr/>
        </p:nvPicPr>
        <p:blipFill>
          <a:blip r:embed="rId5"/>
          <a:stretch>
            <a:fillRect/>
          </a:stretch>
        </p:blipFill>
        <p:spPr>
          <a:xfrm>
            <a:off x="598744" y="4074577"/>
            <a:ext cx="906206" cy="906206"/>
          </a:xfrm>
          <a:prstGeom prst="rect">
            <a:avLst/>
          </a:prstGeom>
        </p:spPr>
      </p:pic>
      <p:sp>
        <p:nvSpPr>
          <p:cNvPr id="77" name="TextBox 76">
            <a:extLst>
              <a:ext uri="{FF2B5EF4-FFF2-40B4-BE49-F238E27FC236}">
                <a16:creationId xmlns:a16="http://schemas.microsoft.com/office/drawing/2014/main" id="{E848CA5A-7713-41E5-9B15-898E834FD233}"/>
              </a:ext>
            </a:extLst>
          </p:cNvPr>
          <p:cNvSpPr txBox="1"/>
          <p:nvPr/>
        </p:nvSpPr>
        <p:spPr>
          <a:xfrm>
            <a:off x="1695184" y="4358402"/>
            <a:ext cx="4096016" cy="338554"/>
          </a:xfrm>
          <a:prstGeom prst="rect">
            <a:avLst/>
          </a:prstGeom>
          <a:noFill/>
        </p:spPr>
        <p:txBody>
          <a:bodyPr wrap="square" lIns="0" tIns="0" rIns="0" bIns="0" rtlCol="0" anchor="ctr">
            <a:spAutoFit/>
          </a:bodyPr>
          <a:lstStyle/>
          <a:p>
            <a:pPr algn="l"/>
            <a:r>
              <a:rPr lang="en-IN" sz="2200" dirty="0"/>
              <a:t>eDiscovery</a:t>
            </a:r>
          </a:p>
        </p:txBody>
      </p:sp>
      <p:cxnSp>
        <p:nvCxnSpPr>
          <p:cNvPr id="22" name="Straight Connector 21">
            <a:extLst>
              <a:ext uri="{FF2B5EF4-FFF2-40B4-BE49-F238E27FC236}">
                <a16:creationId xmlns:a16="http://schemas.microsoft.com/office/drawing/2014/main" id="{3B263D49-AB23-4778-81AC-594A3FC583A9}"/>
              </a:ext>
              <a:ext uri="{C183D7F6-B498-43B3-948B-1728B52AA6E4}">
                <adec:decorative xmlns:adec="http://schemas.microsoft.com/office/drawing/2017/decorative" val="1"/>
              </a:ext>
            </a:extLst>
          </p:cNvPr>
          <p:cNvCxnSpPr>
            <a:cxnSpLocks/>
          </p:cNvCxnSpPr>
          <p:nvPr/>
        </p:nvCxnSpPr>
        <p:spPr>
          <a:xfrm>
            <a:off x="1695184" y="5197237"/>
            <a:ext cx="40960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8" name="Picture 77" descr="Icon of a barricade">
            <a:extLst>
              <a:ext uri="{FF2B5EF4-FFF2-40B4-BE49-F238E27FC236}">
                <a16:creationId xmlns:a16="http://schemas.microsoft.com/office/drawing/2014/main" id="{512017C9-0487-47DD-81E5-CB5CFD158DC1}"/>
              </a:ext>
            </a:extLst>
          </p:cNvPr>
          <p:cNvPicPr>
            <a:picLocks/>
          </p:cNvPicPr>
          <p:nvPr/>
        </p:nvPicPr>
        <p:blipFill>
          <a:blip r:embed="rId6"/>
          <a:stretch>
            <a:fillRect/>
          </a:stretch>
        </p:blipFill>
        <p:spPr>
          <a:xfrm>
            <a:off x="598744" y="5413689"/>
            <a:ext cx="906206" cy="906206"/>
          </a:xfrm>
          <a:prstGeom prst="rect">
            <a:avLst/>
          </a:prstGeom>
        </p:spPr>
      </p:pic>
      <p:sp>
        <p:nvSpPr>
          <p:cNvPr id="79" name="TextBox 78">
            <a:extLst>
              <a:ext uri="{FF2B5EF4-FFF2-40B4-BE49-F238E27FC236}">
                <a16:creationId xmlns:a16="http://schemas.microsoft.com/office/drawing/2014/main" id="{F061247C-AF44-45C7-AC57-BB70A58C5046}"/>
              </a:ext>
            </a:extLst>
          </p:cNvPr>
          <p:cNvSpPr txBox="1"/>
          <p:nvPr/>
        </p:nvSpPr>
        <p:spPr>
          <a:xfrm>
            <a:off x="1695184" y="5697516"/>
            <a:ext cx="4096016" cy="338554"/>
          </a:xfrm>
          <a:prstGeom prst="rect">
            <a:avLst/>
          </a:prstGeom>
          <a:noFill/>
        </p:spPr>
        <p:txBody>
          <a:bodyPr wrap="square" lIns="0" tIns="0" rIns="0" bIns="0" rtlCol="0" anchor="ctr">
            <a:spAutoFit/>
          </a:bodyPr>
          <a:lstStyle/>
          <a:p>
            <a:r>
              <a:rPr lang="en-IN" sz="2200" dirty="0" err="1"/>
              <a:t>Informationsbarrieren</a:t>
            </a:r>
            <a:endParaRPr lang="en-IN" sz="2200" dirty="0"/>
          </a:p>
        </p:txBody>
      </p:sp>
      <p:pic>
        <p:nvPicPr>
          <p:cNvPr id="80" name="Picture 79" descr="Icon of briefcase">
            <a:extLst>
              <a:ext uri="{FF2B5EF4-FFF2-40B4-BE49-F238E27FC236}">
                <a16:creationId xmlns:a16="http://schemas.microsoft.com/office/drawing/2014/main" id="{62569256-D2D0-41CA-B8C7-3EC9E57E6EA6}"/>
              </a:ext>
            </a:extLst>
          </p:cNvPr>
          <p:cNvPicPr>
            <a:picLocks/>
          </p:cNvPicPr>
          <p:nvPr/>
        </p:nvPicPr>
        <p:blipFill>
          <a:blip r:embed="rId7"/>
          <a:stretch>
            <a:fillRect/>
          </a:stretch>
        </p:blipFill>
        <p:spPr>
          <a:xfrm>
            <a:off x="6260693" y="1440799"/>
            <a:ext cx="906206" cy="906206"/>
          </a:xfrm>
          <a:prstGeom prst="rect">
            <a:avLst/>
          </a:prstGeom>
        </p:spPr>
      </p:pic>
      <p:sp>
        <p:nvSpPr>
          <p:cNvPr id="81" name="TextBox 80">
            <a:extLst>
              <a:ext uri="{FF2B5EF4-FFF2-40B4-BE49-F238E27FC236}">
                <a16:creationId xmlns:a16="http://schemas.microsoft.com/office/drawing/2014/main" id="{7E4B3409-CED3-485B-BC71-22B91D53C9D2}"/>
              </a:ext>
            </a:extLst>
          </p:cNvPr>
          <p:cNvSpPr txBox="1"/>
          <p:nvPr/>
        </p:nvSpPr>
        <p:spPr>
          <a:xfrm>
            <a:off x="7387515" y="1724626"/>
            <a:ext cx="4498047" cy="338554"/>
          </a:xfrm>
          <a:prstGeom prst="rect">
            <a:avLst/>
          </a:prstGeom>
          <a:noFill/>
        </p:spPr>
        <p:txBody>
          <a:bodyPr wrap="square" lIns="0" tIns="0" rIns="0" bIns="0" rtlCol="0" anchor="ctr">
            <a:spAutoFit/>
          </a:bodyPr>
          <a:lstStyle/>
          <a:p>
            <a:r>
              <a:rPr lang="en-IN" sz="2200" dirty="0" err="1"/>
              <a:t>Rechtliche</a:t>
            </a:r>
            <a:r>
              <a:rPr lang="en-IN" sz="2200" dirty="0"/>
              <a:t> </a:t>
            </a:r>
            <a:r>
              <a:rPr lang="en-IN" sz="2200" dirty="0" err="1"/>
              <a:t>Bestimmungen</a:t>
            </a:r>
            <a:endParaRPr lang="en-IN" sz="2200" dirty="0"/>
          </a:p>
        </p:txBody>
      </p:sp>
      <p:cxnSp>
        <p:nvCxnSpPr>
          <p:cNvPr id="23" name="Straight Connector 22">
            <a:extLst>
              <a:ext uri="{FF2B5EF4-FFF2-40B4-BE49-F238E27FC236}">
                <a16:creationId xmlns:a16="http://schemas.microsoft.com/office/drawing/2014/main" id="{656A79F0-5FB1-4F54-AA08-D7E275E008C6}"/>
              </a:ext>
              <a:ext uri="{C183D7F6-B498-43B3-948B-1728B52AA6E4}">
                <adec:decorative xmlns:adec="http://schemas.microsoft.com/office/drawing/2017/decorative" val="1"/>
              </a:ext>
            </a:extLst>
          </p:cNvPr>
          <p:cNvCxnSpPr>
            <a:cxnSpLocks/>
          </p:cNvCxnSpPr>
          <p:nvPr/>
        </p:nvCxnSpPr>
        <p:spPr>
          <a:xfrm>
            <a:off x="7387516" y="2519009"/>
            <a:ext cx="447409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2" name="Picture 81" descr="Icon of an eye">
            <a:extLst>
              <a:ext uri="{FF2B5EF4-FFF2-40B4-BE49-F238E27FC236}">
                <a16:creationId xmlns:a16="http://schemas.microsoft.com/office/drawing/2014/main" id="{EF3F7D10-287B-47E6-9533-858860D2F9F7}"/>
              </a:ext>
            </a:extLst>
          </p:cNvPr>
          <p:cNvPicPr>
            <a:picLocks/>
          </p:cNvPicPr>
          <p:nvPr/>
        </p:nvPicPr>
        <p:blipFill>
          <a:blip r:embed="rId8"/>
          <a:stretch>
            <a:fillRect/>
          </a:stretch>
        </p:blipFill>
        <p:spPr>
          <a:xfrm>
            <a:off x="6260693" y="2765096"/>
            <a:ext cx="906206" cy="906206"/>
          </a:xfrm>
          <a:prstGeom prst="rect">
            <a:avLst/>
          </a:prstGeom>
        </p:spPr>
      </p:pic>
      <p:sp>
        <p:nvSpPr>
          <p:cNvPr id="83" name="TextBox 82">
            <a:extLst>
              <a:ext uri="{FF2B5EF4-FFF2-40B4-BE49-F238E27FC236}">
                <a16:creationId xmlns:a16="http://schemas.microsoft.com/office/drawing/2014/main" id="{92C22D8B-4CA1-462B-BCD2-9420125972DB}"/>
              </a:ext>
            </a:extLst>
          </p:cNvPr>
          <p:cNvSpPr txBox="1"/>
          <p:nvPr/>
        </p:nvSpPr>
        <p:spPr>
          <a:xfrm>
            <a:off x="7387634" y="3048923"/>
            <a:ext cx="4498047" cy="338554"/>
          </a:xfrm>
          <a:prstGeom prst="rect">
            <a:avLst/>
          </a:prstGeom>
          <a:noFill/>
        </p:spPr>
        <p:txBody>
          <a:bodyPr wrap="square" lIns="0" tIns="0" rIns="0" bIns="0" rtlCol="0" anchor="ctr">
            <a:spAutoFit/>
          </a:bodyPr>
          <a:lstStyle/>
          <a:p>
            <a:pPr algn="l"/>
            <a:r>
              <a:rPr lang="en-IN" sz="2200" dirty="0"/>
              <a:t>Communication Compliance </a:t>
            </a:r>
          </a:p>
        </p:txBody>
      </p:sp>
      <p:cxnSp>
        <p:nvCxnSpPr>
          <p:cNvPr id="24" name="Straight Connector 23">
            <a:extLst>
              <a:ext uri="{FF2B5EF4-FFF2-40B4-BE49-F238E27FC236}">
                <a16:creationId xmlns:a16="http://schemas.microsoft.com/office/drawing/2014/main" id="{26EF8E67-5F0B-4D3B-8A46-50297EC098AF}"/>
              </a:ext>
              <a:ext uri="{C183D7F6-B498-43B3-948B-1728B52AA6E4}">
                <adec:decorative xmlns:adec="http://schemas.microsoft.com/office/drawing/2017/decorative" val="1"/>
              </a:ext>
            </a:extLst>
          </p:cNvPr>
          <p:cNvCxnSpPr>
            <a:cxnSpLocks/>
          </p:cNvCxnSpPr>
          <p:nvPr/>
        </p:nvCxnSpPr>
        <p:spPr>
          <a:xfrm>
            <a:off x="7387516" y="3858123"/>
            <a:ext cx="447409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4" name="Picture 83" descr="Icon of a flag">
            <a:extLst>
              <a:ext uri="{FF2B5EF4-FFF2-40B4-BE49-F238E27FC236}">
                <a16:creationId xmlns:a16="http://schemas.microsoft.com/office/drawing/2014/main" id="{9733296C-F717-432F-9015-3A1B3F016B23}"/>
              </a:ext>
            </a:extLst>
          </p:cNvPr>
          <p:cNvPicPr>
            <a:picLocks/>
          </p:cNvPicPr>
          <p:nvPr/>
        </p:nvPicPr>
        <p:blipFill>
          <a:blip r:embed="rId9"/>
          <a:stretch>
            <a:fillRect/>
          </a:stretch>
        </p:blipFill>
        <p:spPr>
          <a:xfrm>
            <a:off x="6260693" y="4089393"/>
            <a:ext cx="906206" cy="906206"/>
          </a:xfrm>
          <a:prstGeom prst="rect">
            <a:avLst/>
          </a:prstGeom>
        </p:spPr>
      </p:pic>
      <p:sp>
        <p:nvSpPr>
          <p:cNvPr id="85" name="TextBox 84">
            <a:extLst>
              <a:ext uri="{FF2B5EF4-FFF2-40B4-BE49-F238E27FC236}">
                <a16:creationId xmlns:a16="http://schemas.microsoft.com/office/drawing/2014/main" id="{ABB16548-23D3-441D-894D-142C0038246C}"/>
              </a:ext>
            </a:extLst>
          </p:cNvPr>
          <p:cNvSpPr txBox="1"/>
          <p:nvPr/>
        </p:nvSpPr>
        <p:spPr>
          <a:xfrm>
            <a:off x="7385001" y="4373220"/>
            <a:ext cx="4498047" cy="338554"/>
          </a:xfrm>
          <a:prstGeom prst="rect">
            <a:avLst/>
          </a:prstGeom>
          <a:noFill/>
        </p:spPr>
        <p:txBody>
          <a:bodyPr wrap="square" lIns="0" tIns="0" rIns="0" bIns="0" rtlCol="0" anchor="ctr">
            <a:spAutoFit/>
          </a:bodyPr>
          <a:lstStyle/>
          <a:p>
            <a:r>
              <a:rPr lang="en-IN" sz="2200" dirty="0" err="1"/>
              <a:t>Warnungsrichtlinien</a:t>
            </a:r>
            <a:endParaRPr lang="en-IN" sz="2200" dirty="0"/>
          </a:p>
        </p:txBody>
      </p:sp>
      <p:cxnSp>
        <p:nvCxnSpPr>
          <p:cNvPr id="25" name="Straight Connector 24">
            <a:extLst>
              <a:ext uri="{FF2B5EF4-FFF2-40B4-BE49-F238E27FC236}">
                <a16:creationId xmlns:a16="http://schemas.microsoft.com/office/drawing/2014/main" id="{EE64CD71-C958-410E-B68A-F82E5813A4B5}"/>
              </a:ext>
              <a:ext uri="{C183D7F6-B498-43B3-948B-1728B52AA6E4}">
                <adec:decorative xmlns:adec="http://schemas.microsoft.com/office/drawing/2017/decorative" val="1"/>
              </a:ext>
            </a:extLst>
          </p:cNvPr>
          <p:cNvCxnSpPr>
            <a:cxnSpLocks/>
          </p:cNvCxnSpPr>
          <p:nvPr/>
        </p:nvCxnSpPr>
        <p:spPr>
          <a:xfrm>
            <a:off x="7387516" y="5197237"/>
            <a:ext cx="447409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6" name="Picture 85" descr="Icon of a person using communicating device">
            <a:extLst>
              <a:ext uri="{FF2B5EF4-FFF2-40B4-BE49-F238E27FC236}">
                <a16:creationId xmlns:a16="http://schemas.microsoft.com/office/drawing/2014/main" id="{F5794213-7D76-47E0-8073-17CDDAE4D8C2}"/>
              </a:ext>
            </a:extLst>
          </p:cNvPr>
          <p:cNvPicPr>
            <a:picLocks/>
          </p:cNvPicPr>
          <p:nvPr/>
        </p:nvPicPr>
        <p:blipFill>
          <a:blip r:embed="rId10"/>
          <a:stretch>
            <a:fillRect/>
          </a:stretch>
        </p:blipFill>
        <p:spPr>
          <a:xfrm>
            <a:off x="6260693" y="5413689"/>
            <a:ext cx="906206" cy="906206"/>
          </a:xfrm>
          <a:prstGeom prst="rect">
            <a:avLst/>
          </a:prstGeom>
        </p:spPr>
      </p:pic>
      <p:sp>
        <p:nvSpPr>
          <p:cNvPr id="87" name="TextBox 86">
            <a:extLst>
              <a:ext uri="{FF2B5EF4-FFF2-40B4-BE49-F238E27FC236}">
                <a16:creationId xmlns:a16="http://schemas.microsoft.com/office/drawing/2014/main" id="{77027717-6DBD-4A48-9944-A9667337D59D}"/>
              </a:ext>
            </a:extLst>
          </p:cNvPr>
          <p:cNvSpPr txBox="1"/>
          <p:nvPr/>
        </p:nvSpPr>
        <p:spPr>
          <a:xfrm>
            <a:off x="7339683" y="5697516"/>
            <a:ext cx="4498047" cy="338554"/>
          </a:xfrm>
          <a:prstGeom prst="rect">
            <a:avLst/>
          </a:prstGeom>
          <a:noFill/>
        </p:spPr>
        <p:txBody>
          <a:bodyPr wrap="square" lIns="0" tIns="0" rIns="0" bIns="0" rtlCol="0" anchor="ctr">
            <a:spAutoFit/>
          </a:bodyPr>
          <a:lstStyle/>
          <a:p>
            <a:pPr algn="l"/>
            <a:r>
              <a:rPr lang="en-IN" sz="2200" dirty="0"/>
              <a:t>Rights Management Services (RMS)</a:t>
            </a:r>
          </a:p>
        </p:txBody>
      </p:sp>
    </p:spTree>
    <p:extLst>
      <p:ext uri="{BB962C8B-B14F-4D97-AF65-F5344CB8AC3E}">
        <p14:creationId xmlns:p14="http://schemas.microsoft.com/office/powerpoint/2010/main" val="18125980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1" y="3317212"/>
            <a:ext cx="9193594" cy="360099"/>
          </a:xfrm>
        </p:spPr>
        <p:txBody>
          <a:bodyPr/>
          <a:lstStyle/>
          <a:p>
            <a:r>
              <a:rPr lang="de-DE" dirty="0"/>
              <a:t>Lektion 3: Überblick über die Verwaltung von Microsoft-Teams</a:t>
            </a:r>
            <a:endParaRPr lang="en-US" dirty="0"/>
          </a:p>
        </p:txBody>
      </p:sp>
      <p:pic>
        <p:nvPicPr>
          <p:cNvPr id="3" name="Picture 2" descr="Icon of three people with downward pointing arrow">
            <a:extLst>
              <a:ext uri="{FF2B5EF4-FFF2-40B4-BE49-F238E27FC236}">
                <a16:creationId xmlns:a16="http://schemas.microsoft.com/office/drawing/2014/main" id="{349477C0-4083-447E-9002-86D00939A428}"/>
              </a:ext>
            </a:extLst>
          </p:cNvPr>
          <p:cNvPicPr>
            <a:picLocks noChangeAspect="1"/>
          </p:cNvPicPr>
          <p:nvPr/>
        </p:nvPicPr>
        <p:blipFill>
          <a:blip r:embed="rId3"/>
          <a:stretch>
            <a:fillRect/>
          </a:stretch>
        </p:blipFill>
        <p:spPr>
          <a:xfrm>
            <a:off x="10378755" y="2850348"/>
            <a:ext cx="1090628" cy="1090628"/>
          </a:xfrm>
          <a:prstGeom prst="rect">
            <a:avLst/>
          </a:prstGeom>
        </p:spPr>
      </p:pic>
    </p:spTree>
    <p:extLst>
      <p:ext uri="{BB962C8B-B14F-4D97-AF65-F5344CB8AC3E}">
        <p14:creationId xmlns:p14="http://schemas.microsoft.com/office/powerpoint/2010/main" val="37420523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59" y="2059284"/>
            <a:ext cx="4069218" cy="1544598"/>
          </a:xfrm>
        </p:spPr>
        <p:txBody>
          <a:bodyPr/>
          <a:lstStyle/>
          <a:p>
            <a:r>
              <a:rPr lang="bs-Latn-BA" dirty="0"/>
              <a:t>Modul </a:t>
            </a:r>
            <a:r>
              <a:rPr lang="en-US" dirty="0"/>
              <a:t>1: </a:t>
            </a:r>
            <a:r>
              <a:rPr lang="en-US" dirty="0" err="1"/>
              <a:t>Einführung</a:t>
            </a:r>
            <a:r>
              <a:rPr lang="en-US" dirty="0"/>
              <a:t> in MS Teams</a:t>
            </a:r>
          </a:p>
        </p:txBody>
      </p:sp>
    </p:spTree>
    <p:extLst>
      <p:ext uri="{BB962C8B-B14F-4D97-AF65-F5344CB8AC3E}">
        <p14:creationId xmlns:p14="http://schemas.microsoft.com/office/powerpoint/2010/main" val="5467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5459" y="355046"/>
            <a:ext cx="6257941" cy="439465"/>
          </a:xfrm>
        </p:spPr>
        <p:txBody>
          <a:bodyPr>
            <a:normAutofit fontScale="90000"/>
          </a:bodyPr>
          <a:lstStyle/>
          <a:p>
            <a:pPr algn="l"/>
            <a:r>
              <a:rPr lang="bs-Latn-BA" dirty="0"/>
              <a:t>Einführung in den Unterricht  </a:t>
            </a:r>
            <a:endParaRPr lang="en-US" dirty="0"/>
          </a:p>
        </p:txBody>
      </p:sp>
      <p:sp>
        <p:nvSpPr>
          <p:cNvPr id="61" name="Rectangle 60">
            <a:extLst>
              <a:ext uri="{FF2B5EF4-FFF2-40B4-BE49-F238E27FC236}">
                <a16:creationId xmlns:a16="http://schemas.microsoft.com/office/drawing/2014/main" id="{2FEBDBDC-2709-4231-9331-12CAF81ED6F9}"/>
              </a:ext>
            </a:extLst>
          </p:cNvPr>
          <p:cNvSpPr>
            <a:spLocks/>
          </p:cNvSpPr>
          <p:nvPr/>
        </p:nvSpPr>
        <p:spPr>
          <a:xfrm>
            <a:off x="600857" y="1079336"/>
            <a:ext cx="4085606" cy="338554"/>
          </a:xfrm>
          <a:prstGeom prst="rect">
            <a:avLst/>
          </a:prstGeom>
        </p:spPr>
        <p:txBody>
          <a:bodyPr wrap="none" lIns="0" tIns="0" rIns="0" bIns="0">
            <a:spAutoFit/>
          </a:bodyPr>
          <a:lstStyle/>
          <a:p>
            <a:pPr defTabSz="932563"/>
            <a:r>
              <a:rPr lang="de-DE" sz="2200" dirty="0">
                <a:solidFill>
                  <a:srgbClr val="1A1A1A"/>
                </a:solidFill>
                <a:latin typeface="Segoe UI Semibold"/>
              </a:rPr>
              <a:t>Nach dieser Lektion können Sie:</a:t>
            </a:r>
            <a:endParaRPr lang="en-US" sz="2200" dirty="0">
              <a:solidFill>
                <a:srgbClr val="1A1A1A"/>
              </a:solidFill>
              <a:latin typeface="Segoe UI Semibold"/>
            </a:endParaRPr>
          </a:p>
        </p:txBody>
      </p:sp>
      <p:pic>
        <p:nvPicPr>
          <p:cNvPr id="62" name="Picture 61" descr="Icon of upward arrow with two vertical lines ">
            <a:extLst>
              <a:ext uri="{FF2B5EF4-FFF2-40B4-BE49-F238E27FC236}">
                <a16:creationId xmlns:a16="http://schemas.microsoft.com/office/drawing/2014/main" id="{B178FFE2-F730-4B81-8FF0-A83193BF616D}"/>
              </a:ext>
            </a:extLst>
          </p:cNvPr>
          <p:cNvPicPr>
            <a:picLocks/>
          </p:cNvPicPr>
          <p:nvPr/>
        </p:nvPicPr>
        <p:blipFill>
          <a:blip r:embed="rId3"/>
          <a:stretch>
            <a:fillRect/>
          </a:stretch>
        </p:blipFill>
        <p:spPr>
          <a:xfrm>
            <a:off x="584999" y="1441436"/>
            <a:ext cx="594276" cy="594276"/>
          </a:xfrm>
          <a:prstGeom prst="rect">
            <a:avLst/>
          </a:prstGeom>
        </p:spPr>
      </p:pic>
      <p:sp>
        <p:nvSpPr>
          <p:cNvPr id="63" name="Rectangle 62">
            <a:extLst>
              <a:ext uri="{FF2B5EF4-FFF2-40B4-BE49-F238E27FC236}">
                <a16:creationId xmlns:a16="http://schemas.microsoft.com/office/drawing/2014/main" id="{25D6BB17-DFD4-485E-A343-C678AC8402AA}"/>
              </a:ext>
            </a:extLst>
          </p:cNvPr>
          <p:cNvSpPr>
            <a:spLocks/>
          </p:cNvSpPr>
          <p:nvPr/>
        </p:nvSpPr>
        <p:spPr>
          <a:xfrm>
            <a:off x="1377203" y="1600075"/>
            <a:ext cx="5400967" cy="276999"/>
          </a:xfrm>
          <a:prstGeom prst="rect">
            <a:avLst/>
          </a:prstGeom>
        </p:spPr>
        <p:txBody>
          <a:bodyPr wrap="square" lIns="0" tIns="0" rIns="0" bIns="0" anchor="ctr">
            <a:spAutoFit/>
          </a:bodyPr>
          <a:lstStyle/>
          <a:p>
            <a:pPr lvl="0"/>
            <a:r>
              <a:rPr lang="de-DE" dirty="0"/>
              <a:t>Beschreiben der verschiedenen Rolloutpfade für Teams</a:t>
            </a:r>
            <a:endParaRPr lang="en-US" dirty="0"/>
          </a:p>
        </p:txBody>
      </p:sp>
      <p:cxnSp>
        <p:nvCxnSpPr>
          <p:cNvPr id="18" name="Straight Connector 17">
            <a:extLst>
              <a:ext uri="{FF2B5EF4-FFF2-40B4-BE49-F238E27FC236}">
                <a16:creationId xmlns:a16="http://schemas.microsoft.com/office/drawing/2014/main" id="{1298F76B-B79F-4ABC-80A1-74A213852106}"/>
              </a:ext>
              <a:ext uri="{C183D7F6-B498-43B3-948B-1728B52AA6E4}">
                <adec:decorative xmlns:adec="http://schemas.microsoft.com/office/drawing/2017/decorative" val="1"/>
              </a:ext>
            </a:extLst>
          </p:cNvPr>
          <p:cNvCxnSpPr>
            <a:cxnSpLocks/>
          </p:cNvCxnSpPr>
          <p:nvPr/>
        </p:nvCxnSpPr>
        <p:spPr>
          <a:xfrm>
            <a:off x="1377204" y="2110915"/>
            <a:ext cx="540096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4" name="Picture 63" descr="Icon of two people with chat bubble ">
            <a:extLst>
              <a:ext uri="{FF2B5EF4-FFF2-40B4-BE49-F238E27FC236}">
                <a16:creationId xmlns:a16="http://schemas.microsoft.com/office/drawing/2014/main" id="{1631361E-A5D0-44B0-AABF-DC6B5A4E93FF}"/>
              </a:ext>
            </a:extLst>
          </p:cNvPr>
          <p:cNvPicPr>
            <a:picLocks/>
          </p:cNvPicPr>
          <p:nvPr/>
        </p:nvPicPr>
        <p:blipFill>
          <a:blip r:embed="rId4"/>
          <a:stretch>
            <a:fillRect/>
          </a:stretch>
        </p:blipFill>
        <p:spPr>
          <a:xfrm>
            <a:off x="584999" y="2186118"/>
            <a:ext cx="594276" cy="594276"/>
          </a:xfrm>
          <a:prstGeom prst="rect">
            <a:avLst/>
          </a:prstGeom>
        </p:spPr>
      </p:pic>
      <p:sp>
        <p:nvSpPr>
          <p:cNvPr id="65" name="Rectangle 64">
            <a:extLst>
              <a:ext uri="{FF2B5EF4-FFF2-40B4-BE49-F238E27FC236}">
                <a16:creationId xmlns:a16="http://schemas.microsoft.com/office/drawing/2014/main" id="{46570CD7-1769-46B1-8E0B-12E2DDC746F9}"/>
              </a:ext>
            </a:extLst>
          </p:cNvPr>
          <p:cNvSpPr>
            <a:spLocks/>
          </p:cNvSpPr>
          <p:nvPr/>
        </p:nvSpPr>
        <p:spPr>
          <a:xfrm>
            <a:off x="1377203" y="2206257"/>
            <a:ext cx="5400967" cy="553998"/>
          </a:xfrm>
          <a:prstGeom prst="rect">
            <a:avLst/>
          </a:prstGeom>
        </p:spPr>
        <p:txBody>
          <a:bodyPr wrap="square" lIns="0" tIns="0" rIns="0" bIns="0" anchor="ctr">
            <a:spAutoFit/>
          </a:bodyPr>
          <a:lstStyle/>
          <a:p>
            <a:pPr lvl="0"/>
            <a:r>
              <a:rPr lang="de-DE" dirty="0"/>
              <a:t>Verstehen der Bedeutung eines Benutzerakzeptanzplans bei der Bereitstellung von Teams</a:t>
            </a:r>
            <a:endParaRPr lang="en-US" dirty="0"/>
          </a:p>
        </p:txBody>
      </p:sp>
      <p:cxnSp>
        <p:nvCxnSpPr>
          <p:cNvPr id="19" name="Straight Connector 18">
            <a:extLst>
              <a:ext uri="{FF2B5EF4-FFF2-40B4-BE49-F238E27FC236}">
                <a16:creationId xmlns:a16="http://schemas.microsoft.com/office/drawing/2014/main" id="{AA563F7F-0FC6-4274-9A09-9EC5CEEC64EE}"/>
              </a:ext>
              <a:ext uri="{C183D7F6-B498-43B3-948B-1728B52AA6E4}">
                <adec:decorative xmlns:adec="http://schemas.microsoft.com/office/drawing/2017/decorative" val="1"/>
              </a:ext>
            </a:extLst>
          </p:cNvPr>
          <p:cNvCxnSpPr>
            <a:cxnSpLocks/>
          </p:cNvCxnSpPr>
          <p:nvPr/>
        </p:nvCxnSpPr>
        <p:spPr>
          <a:xfrm>
            <a:off x="1377204" y="2855597"/>
            <a:ext cx="540096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6" name="Picture 65" descr="Icon of two screens with a check mark on the first screen">
            <a:extLst>
              <a:ext uri="{FF2B5EF4-FFF2-40B4-BE49-F238E27FC236}">
                <a16:creationId xmlns:a16="http://schemas.microsoft.com/office/drawing/2014/main" id="{4C70DA8D-39D4-420D-A672-A2D8C078FA6D}"/>
              </a:ext>
            </a:extLst>
          </p:cNvPr>
          <p:cNvPicPr>
            <a:picLocks/>
          </p:cNvPicPr>
          <p:nvPr/>
        </p:nvPicPr>
        <p:blipFill>
          <a:blip r:embed="rId5"/>
          <a:stretch>
            <a:fillRect/>
          </a:stretch>
        </p:blipFill>
        <p:spPr>
          <a:xfrm>
            <a:off x="584999" y="2930800"/>
            <a:ext cx="594276" cy="594276"/>
          </a:xfrm>
          <a:prstGeom prst="rect">
            <a:avLst/>
          </a:prstGeom>
        </p:spPr>
      </p:pic>
      <p:sp>
        <p:nvSpPr>
          <p:cNvPr id="67" name="Rectangle 66">
            <a:extLst>
              <a:ext uri="{FF2B5EF4-FFF2-40B4-BE49-F238E27FC236}">
                <a16:creationId xmlns:a16="http://schemas.microsoft.com/office/drawing/2014/main" id="{33DFE969-3828-4DA1-B463-E0A97213D122}"/>
              </a:ext>
            </a:extLst>
          </p:cNvPr>
          <p:cNvSpPr>
            <a:spLocks/>
          </p:cNvSpPr>
          <p:nvPr/>
        </p:nvSpPr>
        <p:spPr>
          <a:xfrm>
            <a:off x="1377203" y="2950939"/>
            <a:ext cx="5400967" cy="553998"/>
          </a:xfrm>
          <a:prstGeom prst="rect">
            <a:avLst/>
          </a:prstGeom>
        </p:spPr>
        <p:txBody>
          <a:bodyPr wrap="square" lIns="0" tIns="0" rIns="0" bIns="0" anchor="ctr">
            <a:spAutoFit/>
          </a:bodyPr>
          <a:lstStyle/>
          <a:p>
            <a:pPr lvl="0"/>
            <a:r>
              <a:rPr lang="de-DE" dirty="0"/>
              <a:t>Beschreiben der verschiedenen Lizenzierungsoptionen für Teams</a:t>
            </a:r>
            <a:endParaRPr lang="en-US" dirty="0"/>
          </a:p>
        </p:txBody>
      </p:sp>
      <p:cxnSp>
        <p:nvCxnSpPr>
          <p:cNvPr id="20" name="Straight Connector 19">
            <a:extLst>
              <a:ext uri="{FF2B5EF4-FFF2-40B4-BE49-F238E27FC236}">
                <a16:creationId xmlns:a16="http://schemas.microsoft.com/office/drawing/2014/main" id="{E81639F8-DF71-4A79-A489-CE7569945FC0}"/>
              </a:ext>
              <a:ext uri="{C183D7F6-B498-43B3-948B-1728B52AA6E4}">
                <adec:decorative xmlns:adec="http://schemas.microsoft.com/office/drawing/2017/decorative" val="1"/>
              </a:ext>
            </a:extLst>
          </p:cNvPr>
          <p:cNvCxnSpPr>
            <a:cxnSpLocks/>
          </p:cNvCxnSpPr>
          <p:nvPr/>
        </p:nvCxnSpPr>
        <p:spPr>
          <a:xfrm>
            <a:off x="1377204" y="3600279"/>
            <a:ext cx="540096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8" name="Picture 67" descr="Icon of building ">
            <a:extLst>
              <a:ext uri="{FF2B5EF4-FFF2-40B4-BE49-F238E27FC236}">
                <a16:creationId xmlns:a16="http://schemas.microsoft.com/office/drawing/2014/main" id="{F18084EB-5AB3-4BF4-84DC-B75CC6F0E3C1}"/>
              </a:ext>
            </a:extLst>
          </p:cNvPr>
          <p:cNvPicPr>
            <a:picLocks/>
          </p:cNvPicPr>
          <p:nvPr/>
        </p:nvPicPr>
        <p:blipFill>
          <a:blip r:embed="rId6"/>
          <a:stretch>
            <a:fillRect/>
          </a:stretch>
        </p:blipFill>
        <p:spPr>
          <a:xfrm>
            <a:off x="584999" y="3675482"/>
            <a:ext cx="594276" cy="594276"/>
          </a:xfrm>
          <a:prstGeom prst="rect">
            <a:avLst/>
          </a:prstGeom>
        </p:spPr>
      </p:pic>
      <p:sp>
        <p:nvSpPr>
          <p:cNvPr id="69" name="Rectangle 68">
            <a:extLst>
              <a:ext uri="{FF2B5EF4-FFF2-40B4-BE49-F238E27FC236}">
                <a16:creationId xmlns:a16="http://schemas.microsoft.com/office/drawing/2014/main" id="{F4734E74-AF70-4E98-BBE3-543E2AA579AF}"/>
              </a:ext>
            </a:extLst>
          </p:cNvPr>
          <p:cNvSpPr>
            <a:spLocks/>
          </p:cNvSpPr>
          <p:nvPr/>
        </p:nvSpPr>
        <p:spPr>
          <a:xfrm>
            <a:off x="1377203" y="3834120"/>
            <a:ext cx="5400967" cy="276999"/>
          </a:xfrm>
          <a:prstGeom prst="rect">
            <a:avLst/>
          </a:prstGeom>
        </p:spPr>
        <p:txBody>
          <a:bodyPr wrap="square" lIns="0" tIns="0" rIns="0" bIns="0" anchor="ctr">
            <a:spAutoFit/>
          </a:bodyPr>
          <a:lstStyle/>
          <a:p>
            <a:pPr lvl="0"/>
            <a:r>
              <a:rPr lang="de-DE" dirty="0"/>
              <a:t>Verstehen der Bedeutung von </a:t>
            </a:r>
            <a:r>
              <a:rPr lang="de-DE" dirty="0" err="1"/>
              <a:t>Governance</a:t>
            </a:r>
            <a:r>
              <a:rPr lang="de-DE" dirty="0"/>
              <a:t> für Teams</a:t>
            </a:r>
            <a:endParaRPr lang="en-US" dirty="0"/>
          </a:p>
        </p:txBody>
      </p:sp>
      <p:cxnSp>
        <p:nvCxnSpPr>
          <p:cNvPr id="21" name="Straight Connector 20">
            <a:extLst>
              <a:ext uri="{FF2B5EF4-FFF2-40B4-BE49-F238E27FC236}">
                <a16:creationId xmlns:a16="http://schemas.microsoft.com/office/drawing/2014/main" id="{E16C0B46-B09C-4E87-9E5A-EE76D136A6DF}"/>
              </a:ext>
              <a:ext uri="{C183D7F6-B498-43B3-948B-1728B52AA6E4}">
                <adec:decorative xmlns:adec="http://schemas.microsoft.com/office/drawing/2017/decorative" val="1"/>
              </a:ext>
            </a:extLst>
          </p:cNvPr>
          <p:cNvCxnSpPr>
            <a:cxnSpLocks/>
          </p:cNvCxnSpPr>
          <p:nvPr/>
        </p:nvCxnSpPr>
        <p:spPr>
          <a:xfrm>
            <a:off x="1377204" y="4344961"/>
            <a:ext cx="540096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Picture 69" descr="Icon of circular arrow">
            <a:extLst>
              <a:ext uri="{FF2B5EF4-FFF2-40B4-BE49-F238E27FC236}">
                <a16:creationId xmlns:a16="http://schemas.microsoft.com/office/drawing/2014/main" id="{CF831154-C374-4F06-8BDB-D3186E8C4DAA}"/>
              </a:ext>
            </a:extLst>
          </p:cNvPr>
          <p:cNvPicPr>
            <a:picLocks/>
          </p:cNvPicPr>
          <p:nvPr/>
        </p:nvPicPr>
        <p:blipFill>
          <a:blip r:embed="rId7"/>
          <a:stretch>
            <a:fillRect/>
          </a:stretch>
        </p:blipFill>
        <p:spPr>
          <a:xfrm>
            <a:off x="584999" y="4420164"/>
            <a:ext cx="594276" cy="594276"/>
          </a:xfrm>
          <a:prstGeom prst="rect">
            <a:avLst/>
          </a:prstGeom>
        </p:spPr>
      </p:pic>
      <p:sp>
        <p:nvSpPr>
          <p:cNvPr id="71" name="Rectangle 70">
            <a:extLst>
              <a:ext uri="{FF2B5EF4-FFF2-40B4-BE49-F238E27FC236}">
                <a16:creationId xmlns:a16="http://schemas.microsoft.com/office/drawing/2014/main" id="{E5B18C1F-3DA7-4B7E-84D2-788AE04F969A}"/>
              </a:ext>
            </a:extLst>
          </p:cNvPr>
          <p:cNvSpPr>
            <a:spLocks/>
          </p:cNvSpPr>
          <p:nvPr/>
        </p:nvSpPr>
        <p:spPr>
          <a:xfrm>
            <a:off x="1377203" y="4440303"/>
            <a:ext cx="5400967" cy="553998"/>
          </a:xfrm>
          <a:prstGeom prst="rect">
            <a:avLst/>
          </a:prstGeom>
        </p:spPr>
        <p:txBody>
          <a:bodyPr wrap="square" lIns="0" tIns="0" rIns="0" bIns="0" anchor="ctr">
            <a:spAutoFit/>
          </a:bodyPr>
          <a:lstStyle/>
          <a:p>
            <a:pPr defTabSz="932563"/>
            <a:r>
              <a:rPr lang="de-DE" dirty="0"/>
              <a:t>Beschreiben der Vorteile eines geeigneten Lifecycle Managements für Teams</a:t>
            </a:r>
            <a:endParaRPr lang="en-US" dirty="0">
              <a:solidFill>
                <a:srgbClr val="1A1A1A"/>
              </a:solidFill>
              <a:latin typeface="Segoe UI"/>
            </a:endParaRPr>
          </a:p>
        </p:txBody>
      </p:sp>
      <p:cxnSp>
        <p:nvCxnSpPr>
          <p:cNvPr id="22" name="Straight Connector 21">
            <a:extLst>
              <a:ext uri="{FF2B5EF4-FFF2-40B4-BE49-F238E27FC236}">
                <a16:creationId xmlns:a16="http://schemas.microsoft.com/office/drawing/2014/main" id="{C3DFB1E3-7D59-459D-AFC0-81D9204CE7A2}"/>
              </a:ext>
              <a:ext uri="{C183D7F6-B498-43B3-948B-1728B52AA6E4}">
                <adec:decorative xmlns:adec="http://schemas.microsoft.com/office/drawing/2017/decorative" val="1"/>
              </a:ext>
            </a:extLst>
          </p:cNvPr>
          <p:cNvCxnSpPr>
            <a:cxnSpLocks/>
          </p:cNvCxnSpPr>
          <p:nvPr/>
        </p:nvCxnSpPr>
        <p:spPr>
          <a:xfrm>
            <a:off x="1377204" y="5089643"/>
            <a:ext cx="540096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2" name="Picture 71" descr="Icon of a wrench">
            <a:extLst>
              <a:ext uri="{FF2B5EF4-FFF2-40B4-BE49-F238E27FC236}">
                <a16:creationId xmlns:a16="http://schemas.microsoft.com/office/drawing/2014/main" id="{1F0C62C8-DE85-4E28-80B0-693527BFC3C3}"/>
              </a:ext>
            </a:extLst>
          </p:cNvPr>
          <p:cNvPicPr>
            <a:picLocks/>
          </p:cNvPicPr>
          <p:nvPr/>
        </p:nvPicPr>
        <p:blipFill>
          <a:blip r:embed="rId8"/>
          <a:stretch>
            <a:fillRect/>
          </a:stretch>
        </p:blipFill>
        <p:spPr>
          <a:xfrm>
            <a:off x="584999" y="5164846"/>
            <a:ext cx="594276" cy="594276"/>
          </a:xfrm>
          <a:prstGeom prst="rect">
            <a:avLst/>
          </a:prstGeom>
        </p:spPr>
      </p:pic>
      <p:sp>
        <p:nvSpPr>
          <p:cNvPr id="73" name="Rectangle 72">
            <a:extLst>
              <a:ext uri="{FF2B5EF4-FFF2-40B4-BE49-F238E27FC236}">
                <a16:creationId xmlns:a16="http://schemas.microsoft.com/office/drawing/2014/main" id="{62029180-6CD2-4CC5-AA47-C553DBF0B37D}"/>
              </a:ext>
            </a:extLst>
          </p:cNvPr>
          <p:cNvSpPr>
            <a:spLocks/>
          </p:cNvSpPr>
          <p:nvPr/>
        </p:nvSpPr>
        <p:spPr>
          <a:xfrm>
            <a:off x="1377203" y="5184985"/>
            <a:ext cx="5400967" cy="553998"/>
          </a:xfrm>
          <a:prstGeom prst="rect">
            <a:avLst/>
          </a:prstGeom>
        </p:spPr>
        <p:txBody>
          <a:bodyPr wrap="square" lIns="0" tIns="0" rIns="0" bIns="0" anchor="ctr">
            <a:spAutoFit/>
          </a:bodyPr>
          <a:lstStyle/>
          <a:p>
            <a:pPr lvl="0"/>
            <a:r>
              <a:rPr lang="de-DE" dirty="0"/>
              <a:t>Erläutern, welche Verwaltungstools für Teams verfügbar sind</a:t>
            </a:r>
            <a:endParaRPr lang="en-US" dirty="0"/>
          </a:p>
        </p:txBody>
      </p:sp>
      <p:cxnSp>
        <p:nvCxnSpPr>
          <p:cNvPr id="23" name="Straight Connector 22">
            <a:extLst>
              <a:ext uri="{FF2B5EF4-FFF2-40B4-BE49-F238E27FC236}">
                <a16:creationId xmlns:a16="http://schemas.microsoft.com/office/drawing/2014/main" id="{EA6107BD-F4BB-4F9E-AA96-22EE4B675BC5}"/>
              </a:ext>
              <a:ext uri="{C183D7F6-B498-43B3-948B-1728B52AA6E4}">
                <adec:decorative xmlns:adec="http://schemas.microsoft.com/office/drawing/2017/decorative" val="1"/>
              </a:ext>
            </a:extLst>
          </p:cNvPr>
          <p:cNvCxnSpPr>
            <a:cxnSpLocks/>
          </p:cNvCxnSpPr>
          <p:nvPr/>
        </p:nvCxnSpPr>
        <p:spPr>
          <a:xfrm>
            <a:off x="1377204" y="5834325"/>
            <a:ext cx="540096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descr="Icon of two people">
            <a:extLst>
              <a:ext uri="{FF2B5EF4-FFF2-40B4-BE49-F238E27FC236}">
                <a16:creationId xmlns:a16="http://schemas.microsoft.com/office/drawing/2014/main" id="{D6AEB238-D538-4073-A57F-C931FAAF4C12}"/>
              </a:ext>
            </a:extLst>
          </p:cNvPr>
          <p:cNvPicPr>
            <a:picLocks/>
          </p:cNvPicPr>
          <p:nvPr/>
        </p:nvPicPr>
        <p:blipFill>
          <a:blip r:embed="rId9"/>
          <a:stretch>
            <a:fillRect/>
          </a:stretch>
        </p:blipFill>
        <p:spPr>
          <a:xfrm>
            <a:off x="584999" y="5909525"/>
            <a:ext cx="594276" cy="594276"/>
          </a:xfrm>
          <a:prstGeom prst="rect">
            <a:avLst/>
          </a:prstGeom>
        </p:spPr>
      </p:pic>
      <p:sp>
        <p:nvSpPr>
          <p:cNvPr id="75" name="Text Placeholder 5">
            <a:extLst>
              <a:ext uri="{FF2B5EF4-FFF2-40B4-BE49-F238E27FC236}">
                <a16:creationId xmlns:a16="http://schemas.microsoft.com/office/drawing/2014/main" id="{9E594126-AE13-497D-84B4-1B26D0B605F1}"/>
              </a:ext>
            </a:extLst>
          </p:cNvPr>
          <p:cNvSpPr txBox="1">
            <a:spLocks/>
          </p:cNvSpPr>
          <p:nvPr/>
        </p:nvSpPr>
        <p:spPr>
          <a:xfrm>
            <a:off x="1377860" y="5929664"/>
            <a:ext cx="5400320" cy="553998"/>
          </a:xfrm>
          <a:prstGeom prst="rect">
            <a:avLst/>
          </a:prstGeom>
        </p:spPr>
        <p:txBody>
          <a:bodyPr vert="horz" wrap="square" lIns="0" tIns="0" rIns="0" bIns="0" rtlCol="0" anchor="ctr">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de-DE" sz="1800" dirty="0"/>
              <a:t>Erkennen der verschiedenen Clients, die für die Arbeit mit Teams-Inhalten verfügbar sind</a:t>
            </a:r>
            <a:endParaRPr lang="en-US" sz="1800" dirty="0"/>
          </a:p>
        </p:txBody>
      </p:sp>
    </p:spTree>
    <p:extLst>
      <p:ext uri="{BB962C8B-B14F-4D97-AF65-F5344CB8AC3E}">
        <p14:creationId xmlns:p14="http://schemas.microsoft.com/office/powerpoint/2010/main" val="48433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97B8-3101-4018-9B03-2F65B58BCACB}"/>
              </a:ext>
            </a:extLst>
          </p:cNvPr>
          <p:cNvSpPr>
            <a:spLocks noGrp="1"/>
          </p:cNvSpPr>
          <p:nvPr>
            <p:ph type="title"/>
          </p:nvPr>
        </p:nvSpPr>
        <p:spPr>
          <a:xfrm>
            <a:off x="625459" y="367746"/>
            <a:ext cx="11239464" cy="439465"/>
          </a:xfrm>
        </p:spPr>
        <p:txBody>
          <a:bodyPr>
            <a:normAutofit fontScale="90000"/>
          </a:bodyPr>
          <a:lstStyle/>
          <a:p>
            <a:pPr algn="l"/>
            <a:r>
              <a:rPr lang="de-DE" dirty="0"/>
              <a:t>Übersicht über den Rollout-Pfad (1/2)</a:t>
            </a:r>
            <a:endParaRPr lang="en-US" dirty="0"/>
          </a:p>
        </p:txBody>
      </p:sp>
      <p:sp>
        <p:nvSpPr>
          <p:cNvPr id="8" name="Rectangle 7">
            <a:extLst>
              <a:ext uri="{FF2B5EF4-FFF2-40B4-BE49-F238E27FC236}">
                <a16:creationId xmlns:a16="http://schemas.microsoft.com/office/drawing/2014/main" id="{31828372-9C32-4407-BA0B-F4848519A494}"/>
              </a:ext>
            </a:extLst>
          </p:cNvPr>
          <p:cNvSpPr/>
          <p:nvPr/>
        </p:nvSpPr>
        <p:spPr bwMode="auto">
          <a:xfrm>
            <a:off x="579437" y="1436686"/>
            <a:ext cx="4476658" cy="4077269"/>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p>
            <a:pPr>
              <a:spcBef>
                <a:spcPts val="300"/>
              </a:spcBef>
              <a:spcAft>
                <a:spcPts val="300"/>
              </a:spcAft>
            </a:pPr>
            <a:r>
              <a:rPr lang="en-US" sz="2200" dirty="0" err="1">
                <a:solidFill>
                  <a:schemeClr val="tx1"/>
                </a:solidFill>
                <a:latin typeface="+mj-lt"/>
              </a:rPr>
              <a:t>Erste</a:t>
            </a:r>
            <a:r>
              <a:rPr lang="en-US" sz="2200" dirty="0">
                <a:solidFill>
                  <a:schemeClr val="tx1"/>
                </a:solidFill>
                <a:latin typeface="+mj-lt"/>
              </a:rPr>
              <a:t> </a:t>
            </a:r>
            <a:r>
              <a:rPr lang="en-US" sz="2200" dirty="0" err="1">
                <a:solidFill>
                  <a:schemeClr val="tx1"/>
                </a:solidFill>
                <a:latin typeface="+mj-lt"/>
              </a:rPr>
              <a:t>Schritte</a:t>
            </a:r>
            <a:r>
              <a:rPr lang="en-US" sz="2200" dirty="0">
                <a:solidFill>
                  <a:schemeClr val="tx1"/>
                </a:solidFill>
                <a:latin typeface="+mj-lt"/>
              </a:rPr>
              <a:t> </a:t>
            </a:r>
            <a:r>
              <a:rPr lang="en-US" sz="2200" dirty="0" err="1">
                <a:solidFill>
                  <a:schemeClr val="tx1"/>
                </a:solidFill>
                <a:latin typeface="+mj-lt"/>
              </a:rPr>
              <a:t>eines</a:t>
            </a:r>
            <a:r>
              <a:rPr lang="en-US" sz="2200" dirty="0">
                <a:solidFill>
                  <a:schemeClr val="tx1"/>
                </a:solidFill>
                <a:latin typeface="+mj-lt"/>
              </a:rPr>
              <a:t> Rollouts:
</a:t>
            </a:r>
            <a:r>
              <a:rPr lang="de-DE" sz="2000" dirty="0">
                <a:solidFill>
                  <a:schemeClr val="tx1"/>
                </a:solidFill>
              </a:rPr>
              <a:t>Schritt 1: Erstellen der ersten Teams und Kanäle
Schritt 2: Frühzeitige Anwender an Bord
Schritt 3: Überwachen der Nutzung und des Feedbacks
Schritt 4: Abrufen von Ressourcen zum Planen eines unternehmensweiten Rollouts
</a:t>
            </a:r>
            <a:endParaRPr lang="en-US" sz="2000" dirty="0">
              <a:solidFill>
                <a:schemeClr val="tx1"/>
              </a:solidFill>
            </a:endParaRPr>
          </a:p>
        </p:txBody>
      </p:sp>
      <p:pic>
        <p:nvPicPr>
          <p:cNvPr id="5" name="Picture 4" descr="Microsoft recommended roll out path">
            <a:extLst>
              <a:ext uri="{FF2B5EF4-FFF2-40B4-BE49-F238E27FC236}">
                <a16:creationId xmlns:a16="http://schemas.microsoft.com/office/drawing/2014/main" id="{77264914-1991-4D29-A06B-49C1BEE053AE}"/>
              </a:ext>
            </a:extLst>
          </p:cNvPr>
          <p:cNvPicPr>
            <a:picLocks noChangeAspect="1"/>
          </p:cNvPicPr>
          <p:nvPr/>
        </p:nvPicPr>
        <p:blipFill>
          <a:blip r:embed="rId3"/>
          <a:stretch>
            <a:fillRect/>
          </a:stretch>
        </p:blipFill>
        <p:spPr>
          <a:xfrm>
            <a:off x="5365965" y="1436686"/>
            <a:ext cx="6668431" cy="4077269"/>
          </a:xfrm>
          <a:prstGeom prst="rect">
            <a:avLst/>
          </a:prstGeom>
          <a:ln w="19050">
            <a:solidFill>
              <a:schemeClr val="accent1"/>
            </a:solidFill>
          </a:ln>
        </p:spPr>
      </p:pic>
    </p:spTree>
    <p:extLst>
      <p:ext uri="{BB962C8B-B14F-4D97-AF65-F5344CB8AC3E}">
        <p14:creationId xmlns:p14="http://schemas.microsoft.com/office/powerpoint/2010/main" val="1793226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97B8-3101-4018-9B03-2F65B58BCACB}"/>
              </a:ext>
            </a:extLst>
          </p:cNvPr>
          <p:cNvSpPr>
            <a:spLocks noGrp="1"/>
          </p:cNvSpPr>
          <p:nvPr>
            <p:ph type="title"/>
          </p:nvPr>
        </p:nvSpPr>
        <p:spPr>
          <a:xfrm>
            <a:off x="612759" y="380446"/>
            <a:ext cx="11239464" cy="439465"/>
          </a:xfrm>
        </p:spPr>
        <p:txBody>
          <a:bodyPr>
            <a:normAutofit fontScale="90000"/>
          </a:bodyPr>
          <a:lstStyle/>
          <a:p>
            <a:pPr algn="l"/>
            <a:r>
              <a:rPr lang="de-DE" dirty="0"/>
              <a:t>Übersicht über den Rollout-Pfad (2/2)</a:t>
            </a:r>
            <a:endParaRPr lang="en-US" dirty="0"/>
          </a:p>
        </p:txBody>
      </p:sp>
      <p:sp>
        <p:nvSpPr>
          <p:cNvPr id="8" name="Rectangle 7">
            <a:extLst>
              <a:ext uri="{FF2B5EF4-FFF2-40B4-BE49-F238E27FC236}">
                <a16:creationId xmlns:a16="http://schemas.microsoft.com/office/drawing/2014/main" id="{31828372-9C32-4407-BA0B-F4848519A494}"/>
              </a:ext>
            </a:extLst>
          </p:cNvPr>
          <p:cNvSpPr/>
          <p:nvPr/>
        </p:nvSpPr>
        <p:spPr bwMode="auto">
          <a:xfrm>
            <a:off x="579437" y="1436686"/>
            <a:ext cx="3336348" cy="4711309"/>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p>
            <a:pPr>
              <a:spcBef>
                <a:spcPts val="800"/>
              </a:spcBef>
              <a:spcAft>
                <a:spcPts val="800"/>
              </a:spcAft>
            </a:pPr>
            <a:r>
              <a:rPr lang="en-US" sz="2200" dirty="0" err="1">
                <a:solidFill>
                  <a:schemeClr val="tx1"/>
                </a:solidFill>
                <a:latin typeface="+mj-lt"/>
              </a:rPr>
              <a:t>Bereitstellen</a:t>
            </a:r>
            <a:r>
              <a:rPr lang="en-US" sz="2200" dirty="0">
                <a:solidFill>
                  <a:schemeClr val="tx1"/>
                </a:solidFill>
                <a:latin typeface="+mj-lt"/>
              </a:rPr>
              <a:t> von Teams-</a:t>
            </a:r>
            <a:r>
              <a:rPr lang="en-US" sz="2200" dirty="0" err="1">
                <a:solidFill>
                  <a:schemeClr val="tx1"/>
                </a:solidFill>
                <a:latin typeface="+mj-lt"/>
              </a:rPr>
              <a:t>Funktionen</a:t>
            </a:r>
            <a:r>
              <a:rPr lang="en-US" sz="2200" dirty="0">
                <a:solidFill>
                  <a:schemeClr val="tx1"/>
                </a:solidFill>
                <a:latin typeface="+mj-lt"/>
              </a:rPr>
              <a:t>
</a:t>
            </a:r>
            <a:r>
              <a:rPr lang="de-DE" sz="2200" dirty="0">
                <a:solidFill>
                  <a:schemeClr val="tx1"/>
                </a:solidFill>
                <a:latin typeface="+mj-lt"/>
              </a:rPr>
              <a:t>Migrieren von vorhandenen Skype </a:t>
            </a:r>
            <a:r>
              <a:rPr lang="de-DE" sz="2200" dirty="0" err="1">
                <a:solidFill>
                  <a:schemeClr val="tx1"/>
                </a:solidFill>
                <a:latin typeface="+mj-lt"/>
              </a:rPr>
              <a:t>for</a:t>
            </a:r>
            <a:r>
              <a:rPr lang="de-DE" sz="2200" dirty="0">
                <a:solidFill>
                  <a:schemeClr val="tx1"/>
                </a:solidFill>
                <a:latin typeface="+mj-lt"/>
              </a:rPr>
              <a:t> Business zu Teams</a:t>
            </a:r>
            <a:endParaRPr lang="en-US" sz="2200" dirty="0">
              <a:solidFill>
                <a:schemeClr val="tx1"/>
              </a:solidFill>
              <a:latin typeface="+mj-lt"/>
            </a:endParaRPr>
          </a:p>
          <a:p>
            <a:pPr>
              <a:spcBef>
                <a:spcPts val="800"/>
              </a:spcBef>
              <a:spcAft>
                <a:spcPts val="800"/>
              </a:spcAft>
            </a:pPr>
            <a:r>
              <a:rPr lang="en-US" sz="2200" dirty="0">
                <a:solidFill>
                  <a:schemeClr val="tx1"/>
                </a:solidFill>
                <a:latin typeface="+mj-lt"/>
              </a:rPr>
              <a:t>Microsoft FastTrack
</a:t>
            </a:r>
            <a:r>
              <a:rPr lang="en-US" sz="2200" dirty="0" err="1">
                <a:solidFill>
                  <a:schemeClr val="tx1"/>
                </a:solidFill>
                <a:latin typeface="+mj-lt"/>
              </a:rPr>
              <a:t>Berater</a:t>
            </a:r>
            <a:r>
              <a:rPr lang="en-US" sz="2200" dirty="0">
                <a:solidFill>
                  <a:schemeClr val="tx1"/>
                </a:solidFill>
                <a:latin typeface="+mj-lt"/>
              </a:rPr>
              <a:t> </a:t>
            </a:r>
            <a:r>
              <a:rPr lang="en-US" sz="2200" dirty="0" err="1">
                <a:solidFill>
                  <a:schemeClr val="tx1"/>
                </a:solidFill>
                <a:latin typeface="+mj-lt"/>
              </a:rPr>
              <a:t>für</a:t>
            </a:r>
            <a:r>
              <a:rPr lang="en-US" sz="2200" dirty="0">
                <a:solidFill>
                  <a:schemeClr val="tx1"/>
                </a:solidFill>
                <a:latin typeface="+mj-lt"/>
              </a:rPr>
              <a:t> Teams
</a:t>
            </a:r>
          </a:p>
        </p:txBody>
      </p:sp>
      <p:pic>
        <p:nvPicPr>
          <p:cNvPr id="5" name="Picture 4" descr="Recommended plans of Skype for Business upgrade">
            <a:extLst>
              <a:ext uri="{FF2B5EF4-FFF2-40B4-BE49-F238E27FC236}">
                <a16:creationId xmlns:a16="http://schemas.microsoft.com/office/drawing/2014/main" id="{1F9C5162-59EF-4A10-AA2B-BC69FE47E074}"/>
              </a:ext>
            </a:extLst>
          </p:cNvPr>
          <p:cNvPicPr>
            <a:picLocks noChangeAspect="1"/>
          </p:cNvPicPr>
          <p:nvPr/>
        </p:nvPicPr>
        <p:blipFill>
          <a:blip r:embed="rId3"/>
          <a:stretch>
            <a:fillRect/>
          </a:stretch>
        </p:blipFill>
        <p:spPr>
          <a:xfrm>
            <a:off x="4192286" y="1436686"/>
            <a:ext cx="7950333" cy="4711309"/>
          </a:xfrm>
          <a:prstGeom prst="rect">
            <a:avLst/>
          </a:prstGeom>
          <a:ln w="19050">
            <a:solidFill>
              <a:schemeClr val="accent1"/>
            </a:solidFill>
          </a:ln>
        </p:spPr>
      </p:pic>
    </p:spTree>
    <p:extLst>
      <p:ext uri="{BB962C8B-B14F-4D97-AF65-F5344CB8AC3E}">
        <p14:creationId xmlns:p14="http://schemas.microsoft.com/office/powerpoint/2010/main" val="32637359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19C06F-556E-4C64-899E-4BA821A42395}"/>
              </a:ext>
            </a:extLst>
          </p:cNvPr>
          <p:cNvSpPr>
            <a:spLocks noGrp="1"/>
          </p:cNvSpPr>
          <p:nvPr>
            <p:ph type="title"/>
          </p:nvPr>
        </p:nvSpPr>
        <p:spPr>
          <a:xfrm>
            <a:off x="625459" y="393146"/>
            <a:ext cx="11239464" cy="439465"/>
          </a:xfrm>
        </p:spPr>
        <p:txBody>
          <a:bodyPr>
            <a:normAutofit fontScale="90000"/>
          </a:bodyPr>
          <a:lstStyle/>
          <a:p>
            <a:pPr algn="l"/>
            <a:r>
              <a:rPr lang="en-US" dirty="0" err="1"/>
              <a:t>Überblick</a:t>
            </a:r>
            <a:r>
              <a:rPr lang="en-US" dirty="0"/>
              <a:t> über den </a:t>
            </a:r>
            <a:r>
              <a:rPr lang="en-US" dirty="0" err="1"/>
              <a:t>Adoptionsplan</a:t>
            </a:r>
            <a:endParaRPr lang="en-US" dirty="0"/>
          </a:p>
        </p:txBody>
      </p:sp>
      <p:sp>
        <p:nvSpPr>
          <p:cNvPr id="28" name="Rectangle 27">
            <a:extLst>
              <a:ext uri="{FF2B5EF4-FFF2-40B4-BE49-F238E27FC236}">
                <a16:creationId xmlns:a16="http://schemas.microsoft.com/office/drawing/2014/main" id="{4C3D091C-6A9A-41C4-B62B-FEB1693C8D4A}"/>
              </a:ext>
            </a:extLst>
          </p:cNvPr>
          <p:cNvSpPr/>
          <p:nvPr/>
        </p:nvSpPr>
        <p:spPr bwMode="auto">
          <a:xfrm>
            <a:off x="600057" y="1434211"/>
            <a:ext cx="3792115" cy="6268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ctr" anchorCtr="0" forceAA="0" compatLnSpc="1">
            <a:prstTxWarp prst="textNoShape">
              <a:avLst/>
            </a:prstTxWarp>
            <a:noAutofit/>
          </a:bodyPr>
          <a:lstStyle/>
          <a:p>
            <a:pPr algn="l" defTabSz="932472" fontAlgn="base">
              <a:spcBef>
                <a:spcPts val="800"/>
              </a:spcBef>
            </a:pPr>
            <a:r>
              <a:rPr lang="en-IN" sz="2000">
                <a:solidFill>
                  <a:schemeClr val="bg1"/>
                </a:solidFill>
                <a:latin typeface="+mj-lt"/>
                <a:ea typeface="Segoe UI" pitchFamily="34" charset="0"/>
                <a:cs typeface="Segoe UI" pitchFamily="34" charset="0"/>
              </a:rPr>
              <a:t>Step 1: </a:t>
            </a:r>
            <a:r>
              <a:rPr lang="en-IN" sz="2000" err="1">
                <a:solidFill>
                  <a:schemeClr val="bg1"/>
                </a:solidFill>
                <a:latin typeface="+mj-lt"/>
                <a:ea typeface="Segoe UI" pitchFamily="34" charset="0"/>
                <a:cs typeface="Segoe UI" pitchFamily="34" charset="0"/>
              </a:rPr>
              <a:t>Startup</a:t>
            </a:r>
            <a:endParaRPr lang="en-IN" sz="2000">
              <a:solidFill>
                <a:schemeClr val="bg1"/>
              </a:solidFill>
              <a:latin typeface="+mj-lt"/>
              <a:ea typeface="Segoe UI" pitchFamily="34" charset="0"/>
              <a:cs typeface="Segoe UI" pitchFamily="34" charset="0"/>
            </a:endParaRPr>
          </a:p>
        </p:txBody>
      </p:sp>
      <p:sp>
        <p:nvSpPr>
          <p:cNvPr id="8" name="Rectangle 7">
            <a:extLst>
              <a:ext uri="{FF2B5EF4-FFF2-40B4-BE49-F238E27FC236}">
                <a16:creationId xmlns:a16="http://schemas.microsoft.com/office/drawing/2014/main" id="{C838827A-3C54-44B3-ABD4-84AF3688D834}"/>
              </a:ext>
            </a:extLst>
          </p:cNvPr>
          <p:cNvSpPr/>
          <p:nvPr/>
        </p:nvSpPr>
        <p:spPr bwMode="auto">
          <a:xfrm>
            <a:off x="600057" y="1434211"/>
            <a:ext cx="3792115" cy="3502459"/>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0" rIns="137160" bIns="91440" numCol="1" spcCol="0" rtlCol="0" fromWordArt="0" anchor="t" anchorCtr="0" forceAA="0" compatLnSpc="1">
            <a:prstTxWarp prst="textNoShape">
              <a:avLst/>
            </a:prstTxWarp>
            <a:noAutofit/>
          </a:bodyPr>
          <a:lstStyle/>
          <a:p>
            <a:pPr marL="319088" indent="-319088" defTabSz="932472" fontAlgn="base">
              <a:spcBef>
                <a:spcPts val="800"/>
              </a:spcBef>
              <a:buFont typeface="Wingdings" panose="05000000000000000000" pitchFamily="2" charset="2"/>
              <a:buChar char="ü"/>
            </a:pPr>
            <a:r>
              <a:rPr lang="de-DE" dirty="0">
                <a:solidFill>
                  <a:schemeClr val="tx1"/>
                </a:solidFill>
                <a:ea typeface="Segoe UI" pitchFamily="34" charset="0"/>
                <a:cs typeface="Segoe UI" pitchFamily="34" charset="0"/>
              </a:rPr>
              <a:t>Erste Schritte
Planung für die erstmalige Annahme
Ihr Projektteam
Erstellen von Teams und Kanälen
Ihre ersten Teams
Bewerten der Organisationsbereitschaft</a:t>
            </a:r>
            <a:endParaRPr lang="en-IN"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317314E-586F-42D9-BD7B-41DB533563CC}"/>
              </a:ext>
            </a:extLst>
          </p:cNvPr>
          <p:cNvSpPr/>
          <p:nvPr/>
        </p:nvSpPr>
        <p:spPr bwMode="auto">
          <a:xfrm>
            <a:off x="4524426" y="1434212"/>
            <a:ext cx="3256856" cy="6268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ctr" anchorCtr="0" forceAA="0" compatLnSpc="1">
            <a:prstTxWarp prst="textNoShape">
              <a:avLst/>
            </a:prstTxWarp>
            <a:noAutofit/>
          </a:bodyPr>
          <a:lstStyle/>
          <a:p>
            <a:pPr algn="l" defTabSz="932472" fontAlgn="base">
              <a:spcBef>
                <a:spcPts val="800"/>
              </a:spcBef>
              <a:spcAft>
                <a:spcPct val="0"/>
              </a:spcAft>
            </a:pPr>
            <a:r>
              <a:rPr lang="en-IN" sz="2000">
                <a:solidFill>
                  <a:schemeClr val="bg1"/>
                </a:solidFill>
                <a:latin typeface="+mj-lt"/>
                <a:ea typeface="Segoe UI" pitchFamily="34" charset="0"/>
                <a:cs typeface="Segoe UI" pitchFamily="34" charset="0"/>
              </a:rPr>
              <a:t>Step 2: Experiment</a:t>
            </a:r>
          </a:p>
        </p:txBody>
      </p:sp>
      <p:sp>
        <p:nvSpPr>
          <p:cNvPr id="9" name="Rectangle 8">
            <a:extLst>
              <a:ext uri="{FF2B5EF4-FFF2-40B4-BE49-F238E27FC236}">
                <a16:creationId xmlns:a16="http://schemas.microsoft.com/office/drawing/2014/main" id="{1640CCAE-567E-4F24-B323-0E5332F4D875}"/>
              </a:ext>
            </a:extLst>
          </p:cNvPr>
          <p:cNvSpPr/>
          <p:nvPr/>
        </p:nvSpPr>
        <p:spPr bwMode="auto">
          <a:xfrm>
            <a:off x="4524426" y="1434211"/>
            <a:ext cx="3256856" cy="3502458"/>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0" rIns="137160" bIns="91440" numCol="1" spcCol="0" rtlCol="0" fromWordArt="0" anchor="t" anchorCtr="0" forceAA="0" compatLnSpc="1">
            <a:prstTxWarp prst="textNoShape">
              <a:avLst/>
            </a:prstTxWarp>
            <a:noAutofit/>
          </a:bodyPr>
          <a:lstStyle/>
          <a:p>
            <a:pPr marL="319088" indent="-319088" defTabSz="932472" fontAlgn="base">
              <a:spcBef>
                <a:spcPts val="800"/>
              </a:spcBef>
              <a:spcAft>
                <a:spcPct val="0"/>
              </a:spcAft>
              <a:buFont typeface="Wingdings" panose="05000000000000000000" pitchFamily="2" charset="2"/>
              <a:buChar char="ü"/>
            </a:pPr>
            <a:r>
              <a:rPr lang="de-DE" dirty="0">
                <a:solidFill>
                  <a:schemeClr val="tx1"/>
                </a:solidFill>
                <a:cs typeface="Segoe UI" pitchFamily="34" charset="0"/>
              </a:rPr>
              <a:t>Erstellen von Champions
</a:t>
            </a:r>
            <a:r>
              <a:rPr lang="de-DE" dirty="0" err="1">
                <a:solidFill>
                  <a:schemeClr val="tx1"/>
                </a:solidFill>
                <a:cs typeface="Segoe UI" pitchFamily="34" charset="0"/>
              </a:rPr>
              <a:t>Governance</a:t>
            </a:r>
            <a:r>
              <a:rPr lang="de-DE" dirty="0">
                <a:solidFill>
                  <a:schemeClr val="tx1"/>
                </a:solidFill>
                <a:cs typeface="Segoe UI" pitchFamily="34" charset="0"/>
              </a:rPr>
              <a:t>-Schnellstart
Sammeln von Feedback
Auswahl von Early Adoptern
Definieren von Verwendungsszenarien
Onboarding-Unterstützung</a:t>
            </a:r>
            <a:endParaRPr lang="en-IN" dirty="0">
              <a:solidFill>
                <a:schemeClr val="tx1"/>
              </a:solidFill>
              <a:cs typeface="Segoe UI" pitchFamily="34" charset="0"/>
            </a:endParaRPr>
          </a:p>
        </p:txBody>
      </p:sp>
      <p:sp>
        <p:nvSpPr>
          <p:cNvPr id="30" name="Rectangle 29">
            <a:extLst>
              <a:ext uri="{FF2B5EF4-FFF2-40B4-BE49-F238E27FC236}">
                <a16:creationId xmlns:a16="http://schemas.microsoft.com/office/drawing/2014/main" id="{C955E6FF-AFC3-4EF9-98EB-7588DD4EE831}"/>
              </a:ext>
            </a:extLst>
          </p:cNvPr>
          <p:cNvSpPr/>
          <p:nvPr/>
        </p:nvSpPr>
        <p:spPr bwMode="auto">
          <a:xfrm>
            <a:off x="7913536" y="1434211"/>
            <a:ext cx="3943502" cy="6268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137160" bIns="91440" numCol="1" spcCol="0" rtlCol="0" fromWordArt="0" anchor="ctr" anchorCtr="0" forceAA="0" compatLnSpc="1">
            <a:prstTxWarp prst="textNoShape">
              <a:avLst/>
            </a:prstTxWarp>
            <a:noAutofit/>
          </a:bodyPr>
          <a:lstStyle/>
          <a:p>
            <a:pPr algn="l" defTabSz="932472" fontAlgn="base">
              <a:spcBef>
                <a:spcPts val="800"/>
              </a:spcBef>
              <a:spcAft>
                <a:spcPct val="0"/>
              </a:spcAft>
            </a:pPr>
            <a:r>
              <a:rPr lang="en-IN" sz="2000" dirty="0">
                <a:solidFill>
                  <a:schemeClr val="bg1"/>
                </a:solidFill>
                <a:latin typeface="+mj-lt"/>
                <a:ea typeface="Segoe UI" pitchFamily="34" charset="0"/>
                <a:cs typeface="Segoe UI" pitchFamily="34" charset="0"/>
              </a:rPr>
              <a:t>Step 3: </a:t>
            </a:r>
            <a:r>
              <a:rPr lang="en-IN" sz="2000" dirty="0" err="1">
                <a:solidFill>
                  <a:schemeClr val="bg1"/>
                </a:solidFill>
                <a:latin typeface="+mj-lt"/>
                <a:ea typeface="Segoe UI" pitchFamily="34" charset="0"/>
                <a:cs typeface="Segoe UI" pitchFamily="34" charset="0"/>
              </a:rPr>
              <a:t>Aktivieren</a:t>
            </a:r>
            <a:endParaRPr lang="en-IN" sz="2000" dirty="0">
              <a:solidFill>
                <a:schemeClr val="bg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98E8A1B6-2EA7-4F6F-BB8F-E4AC9F7B480D}"/>
              </a:ext>
            </a:extLst>
          </p:cNvPr>
          <p:cNvSpPr/>
          <p:nvPr/>
        </p:nvSpPr>
        <p:spPr bwMode="auto">
          <a:xfrm>
            <a:off x="7913536" y="1434211"/>
            <a:ext cx="3943502" cy="3502457"/>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0" rIns="137160" bIns="91440" numCol="1" spcCol="0" rtlCol="0" fromWordArt="0" anchor="t" anchorCtr="0" forceAA="0" compatLnSpc="1">
            <a:prstTxWarp prst="textNoShape">
              <a:avLst/>
            </a:prstTxWarp>
            <a:noAutofit/>
          </a:bodyPr>
          <a:lstStyle/>
          <a:p>
            <a:pPr marL="319088" indent="-319088" defTabSz="932472" fontAlgn="base">
              <a:spcBef>
                <a:spcPts val="800"/>
              </a:spcBef>
              <a:spcAft>
                <a:spcPct val="0"/>
              </a:spcAft>
              <a:buFont typeface="Wingdings" panose="05000000000000000000" pitchFamily="2" charset="2"/>
              <a:buChar char="ü"/>
            </a:pPr>
            <a:r>
              <a:rPr lang="de-DE" dirty="0">
                <a:solidFill>
                  <a:schemeClr val="tx1"/>
                </a:solidFill>
                <a:cs typeface="Segoe UI" pitchFamily="34" charset="0"/>
              </a:rPr>
              <a:t>Servicestrategie und Stakeholder
Ergebnisse und Erfolgsmaßnahmen
Sensibilisierungskampagnen
Reporting-Tools
Geschäftsengagements
Laufende Verbesserungen</a:t>
            </a:r>
            <a:endParaRPr lang="en-IN" dirty="0">
              <a:solidFill>
                <a:schemeClr val="tx1"/>
              </a:solidFill>
              <a:cs typeface="Segoe UI" pitchFamily="34" charset="0"/>
            </a:endParaRPr>
          </a:p>
        </p:txBody>
      </p:sp>
      <p:sp>
        <p:nvSpPr>
          <p:cNvPr id="31" name="TextBox 30">
            <a:extLst>
              <a:ext uri="{FF2B5EF4-FFF2-40B4-BE49-F238E27FC236}">
                <a16:creationId xmlns:a16="http://schemas.microsoft.com/office/drawing/2014/main" id="{10634300-3312-4994-B02E-7C8C90E2D42C}"/>
              </a:ext>
            </a:extLst>
          </p:cNvPr>
          <p:cNvSpPr txBox="1"/>
          <p:nvPr/>
        </p:nvSpPr>
        <p:spPr>
          <a:xfrm>
            <a:off x="600060" y="5082247"/>
            <a:ext cx="11264864" cy="815608"/>
          </a:xfrm>
          <a:prstGeom prst="rect">
            <a:avLst/>
          </a:prstGeom>
          <a:solidFill>
            <a:schemeClr val="bg1">
              <a:lumMod val="95000"/>
            </a:schemeClr>
          </a:solidFill>
        </p:spPr>
        <p:txBody>
          <a:bodyPr wrap="square" lIns="137160" tIns="91440" rIns="137160" bIns="91440" rtlCol="0" anchor="ctr">
            <a:spAutoFit/>
          </a:bodyPr>
          <a:lstStyle/>
          <a:p>
            <a:pPr defTabSz="951121">
              <a:spcBef>
                <a:spcPts val="600"/>
              </a:spcBef>
              <a:defRPr/>
            </a:pPr>
            <a:r>
              <a:rPr lang="de-DE" dirty="0">
                <a:solidFill>
                  <a:prstClr val="black"/>
                </a:solidFill>
              </a:rPr>
              <a:t>Phasenansatz reduziert Komplexität und verwaltet Probleme rund um Umfang und Skalierung
Verbesserungen basierend auf Implementierungen und Feedback </a:t>
            </a:r>
            <a:endParaRPr lang="en-US" dirty="0">
              <a:solidFill>
                <a:prstClr val="black"/>
              </a:solidFill>
            </a:endParaRPr>
          </a:p>
        </p:txBody>
      </p:sp>
      <p:sp>
        <p:nvSpPr>
          <p:cNvPr id="32" name="TextBox 31">
            <a:extLst>
              <a:ext uri="{FF2B5EF4-FFF2-40B4-BE49-F238E27FC236}">
                <a16:creationId xmlns:a16="http://schemas.microsoft.com/office/drawing/2014/main" id="{BAA1BA4E-5176-4279-A552-DA2E4724C837}"/>
              </a:ext>
            </a:extLst>
          </p:cNvPr>
          <p:cNvSpPr txBox="1"/>
          <p:nvPr/>
        </p:nvSpPr>
        <p:spPr>
          <a:xfrm>
            <a:off x="591966" y="5897855"/>
            <a:ext cx="11244450" cy="502317"/>
          </a:xfrm>
          <a:prstGeom prst="rect">
            <a:avLst/>
          </a:prstGeom>
          <a:noFill/>
        </p:spPr>
        <p:txBody>
          <a:bodyPr wrap="square" lIns="0" tIns="0" rIns="0" bIns="0">
            <a:spAutoFit/>
          </a:bodyPr>
          <a:lstStyle/>
          <a:p>
            <a:pPr defTabSz="932563">
              <a:defRPr/>
            </a:pPr>
            <a:r>
              <a:rPr lang="en-US" sz="1600" u="sng" dirty="0">
                <a:solidFill>
                  <a:srgbClr val="0078D4"/>
                </a:solidFill>
                <a:hlinkClick r:id="rId3">
                  <a:extLst>
                    <a:ext uri="{A12FA001-AC4F-418D-AE19-62706E023703}">
                      <ahyp:hlinkClr xmlns:ahyp="http://schemas.microsoft.com/office/drawing/2018/hyperlinkcolor" val="tx"/>
                    </a:ext>
                  </a:extLst>
                </a:hlinkClick>
              </a:rPr>
              <a:t>https://aka.ms/TeamsSuccessKit</a:t>
            </a:r>
            <a:r>
              <a:rPr lang="en-US" sz="1600" u="sng" dirty="0">
                <a:solidFill>
                  <a:srgbClr val="0078D4"/>
                </a:solidFill>
              </a:rPr>
              <a:t> </a:t>
            </a:r>
          </a:p>
          <a:p>
            <a:pPr defTabSz="932563">
              <a:defRPr/>
            </a:pPr>
            <a:r>
              <a:rPr lang="en-US" sz="1600" dirty="0">
                <a:solidFill>
                  <a:srgbClr val="0078D4"/>
                </a:solidFill>
                <a:hlinkClick r:id="rId4">
                  <a:extLst>
                    <a:ext uri="{A12FA001-AC4F-418D-AE19-62706E023703}">
                      <ahyp:hlinkClr xmlns:ahyp="http://schemas.microsoft.com/office/drawing/2018/hyperlinkcolor" val="tx"/>
                    </a:ext>
                  </a:extLst>
                </a:hlinkClick>
              </a:rPr>
              <a:t>https://aka.ms/MicrosoftAdoption</a:t>
            </a:r>
            <a:r>
              <a:rPr lang="en-US" sz="1600" dirty="0">
                <a:solidFill>
                  <a:srgbClr val="0078D4"/>
                </a:solidFill>
              </a:rPr>
              <a:t> </a:t>
            </a:r>
          </a:p>
        </p:txBody>
      </p:sp>
    </p:spTree>
    <p:extLst>
      <p:ext uri="{BB962C8B-B14F-4D97-AF65-F5344CB8AC3E}">
        <p14:creationId xmlns:p14="http://schemas.microsoft.com/office/powerpoint/2010/main" val="3286981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97B8-3101-4018-9B03-2F65B58BCACB}"/>
              </a:ext>
            </a:extLst>
          </p:cNvPr>
          <p:cNvSpPr>
            <a:spLocks noGrp="1"/>
          </p:cNvSpPr>
          <p:nvPr>
            <p:ph type="title"/>
          </p:nvPr>
        </p:nvSpPr>
        <p:spPr>
          <a:xfrm>
            <a:off x="625459" y="367746"/>
            <a:ext cx="11239464" cy="439465"/>
          </a:xfrm>
        </p:spPr>
        <p:txBody>
          <a:bodyPr>
            <a:normAutofit fontScale="90000"/>
          </a:bodyPr>
          <a:lstStyle/>
          <a:p>
            <a:pPr algn="l"/>
            <a:r>
              <a:rPr lang="en-US" dirty="0" err="1"/>
              <a:t>Übersicht</a:t>
            </a:r>
            <a:r>
              <a:rPr lang="en-US" dirty="0"/>
              <a:t> über die Teams-</a:t>
            </a:r>
            <a:r>
              <a:rPr lang="en-US" dirty="0" err="1"/>
              <a:t>Lizenzierung</a:t>
            </a:r>
            <a:r>
              <a:rPr lang="en-US" dirty="0"/>
              <a:t> </a:t>
            </a:r>
          </a:p>
        </p:txBody>
      </p:sp>
      <p:pic>
        <p:nvPicPr>
          <p:cNvPr id="18" name="Picture 17" descr="Icon of two documents">
            <a:extLst>
              <a:ext uri="{FF2B5EF4-FFF2-40B4-BE49-F238E27FC236}">
                <a16:creationId xmlns:a16="http://schemas.microsoft.com/office/drawing/2014/main" id="{88B2FE5E-18A1-47BA-9CF1-83C985E4C6DE}"/>
              </a:ext>
            </a:extLst>
          </p:cNvPr>
          <p:cNvPicPr>
            <a:picLocks noChangeAspect="1"/>
          </p:cNvPicPr>
          <p:nvPr/>
        </p:nvPicPr>
        <p:blipFill>
          <a:blip r:embed="rId2"/>
          <a:stretch>
            <a:fillRect/>
          </a:stretch>
        </p:blipFill>
        <p:spPr>
          <a:xfrm>
            <a:off x="544289" y="1421105"/>
            <a:ext cx="753334" cy="753334"/>
          </a:xfrm>
          <a:prstGeom prst="rect">
            <a:avLst/>
          </a:prstGeom>
        </p:spPr>
      </p:pic>
      <p:sp>
        <p:nvSpPr>
          <p:cNvPr id="64" name="TextBox 63">
            <a:extLst>
              <a:ext uri="{FF2B5EF4-FFF2-40B4-BE49-F238E27FC236}">
                <a16:creationId xmlns:a16="http://schemas.microsoft.com/office/drawing/2014/main" id="{4ECAA990-EA71-4F53-B084-49E4FC7F9013}"/>
              </a:ext>
            </a:extLst>
          </p:cNvPr>
          <p:cNvSpPr txBox="1"/>
          <p:nvPr/>
        </p:nvSpPr>
        <p:spPr>
          <a:xfrm>
            <a:off x="1501425" y="1613106"/>
            <a:ext cx="10342231" cy="369332"/>
          </a:xfrm>
          <a:prstGeom prst="rect">
            <a:avLst/>
          </a:prstGeom>
          <a:noFill/>
        </p:spPr>
        <p:txBody>
          <a:bodyPr wrap="square" lIns="0" tIns="0" rIns="0" bIns="0" rtlCol="0" anchor="ctr">
            <a:spAutoFit/>
          </a:bodyPr>
          <a:lstStyle/>
          <a:p>
            <a:r>
              <a:rPr lang="de-DE" sz="2400" dirty="0"/>
              <a:t>Kostenlose und Testlizenzen für Teams</a:t>
            </a:r>
            <a:endParaRPr lang="en-US" sz="2400" dirty="0"/>
          </a:p>
        </p:txBody>
      </p:sp>
      <p:cxnSp>
        <p:nvCxnSpPr>
          <p:cNvPr id="14" name="Straight Connector 13">
            <a:extLst>
              <a:ext uri="{FF2B5EF4-FFF2-40B4-BE49-F238E27FC236}">
                <a16:creationId xmlns:a16="http://schemas.microsoft.com/office/drawing/2014/main" id="{551959C5-64E5-4445-8A7C-16786E90714C}"/>
              </a:ext>
              <a:ext uri="{C183D7F6-B498-43B3-948B-1728B52AA6E4}">
                <adec:decorative xmlns:adec="http://schemas.microsoft.com/office/drawing/2017/decorative" val="1"/>
              </a:ext>
            </a:extLst>
          </p:cNvPr>
          <p:cNvCxnSpPr>
            <a:cxnSpLocks/>
          </p:cNvCxnSpPr>
          <p:nvPr/>
        </p:nvCxnSpPr>
        <p:spPr>
          <a:xfrm>
            <a:off x="1501426" y="2245722"/>
            <a:ext cx="103422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Icon of three rectangles with a check mark at each end">
            <a:extLst>
              <a:ext uri="{FF2B5EF4-FFF2-40B4-BE49-F238E27FC236}">
                <a16:creationId xmlns:a16="http://schemas.microsoft.com/office/drawing/2014/main" id="{F01BCA19-ABC9-4D91-ACA8-313213A6F9B1}"/>
              </a:ext>
            </a:extLst>
          </p:cNvPr>
          <p:cNvPicPr>
            <a:picLocks noChangeAspect="1"/>
          </p:cNvPicPr>
          <p:nvPr/>
        </p:nvPicPr>
        <p:blipFill>
          <a:blip r:embed="rId3"/>
          <a:stretch>
            <a:fillRect/>
          </a:stretch>
        </p:blipFill>
        <p:spPr>
          <a:xfrm>
            <a:off x="544289" y="2317005"/>
            <a:ext cx="753334" cy="754806"/>
          </a:xfrm>
          <a:prstGeom prst="rect">
            <a:avLst/>
          </a:prstGeom>
        </p:spPr>
      </p:pic>
      <p:sp>
        <p:nvSpPr>
          <p:cNvPr id="66" name="TextBox 65">
            <a:extLst>
              <a:ext uri="{FF2B5EF4-FFF2-40B4-BE49-F238E27FC236}">
                <a16:creationId xmlns:a16="http://schemas.microsoft.com/office/drawing/2014/main" id="{2F888F5D-A777-4D5C-AB84-C400776DF53B}"/>
              </a:ext>
            </a:extLst>
          </p:cNvPr>
          <p:cNvSpPr txBox="1"/>
          <p:nvPr/>
        </p:nvSpPr>
        <p:spPr>
          <a:xfrm>
            <a:off x="1501425" y="2509741"/>
            <a:ext cx="10342231" cy="369332"/>
          </a:xfrm>
          <a:prstGeom prst="rect">
            <a:avLst/>
          </a:prstGeom>
          <a:noFill/>
        </p:spPr>
        <p:txBody>
          <a:bodyPr wrap="square" lIns="0" tIns="0" rIns="0" bIns="0" rtlCol="0" anchor="ctr">
            <a:spAutoFit/>
          </a:bodyPr>
          <a:lstStyle/>
          <a:p>
            <a:r>
              <a:rPr lang="en-US" sz="2400" dirty="0" err="1"/>
              <a:t>Lizenzierungsteams</a:t>
            </a:r>
            <a:r>
              <a:rPr lang="en-US" sz="2400" dirty="0"/>
              <a:t> </a:t>
            </a:r>
            <a:r>
              <a:rPr lang="en-US" sz="2400" dirty="0" err="1"/>
              <a:t>für</a:t>
            </a:r>
            <a:r>
              <a:rPr lang="en-US" sz="2400" dirty="0"/>
              <a:t> Microsoft 365</a:t>
            </a:r>
          </a:p>
        </p:txBody>
      </p:sp>
      <p:cxnSp>
        <p:nvCxnSpPr>
          <p:cNvPr id="15" name="Straight Connector 14">
            <a:extLst>
              <a:ext uri="{FF2B5EF4-FFF2-40B4-BE49-F238E27FC236}">
                <a16:creationId xmlns:a16="http://schemas.microsoft.com/office/drawing/2014/main" id="{40D50A2F-E3D6-4FF9-8873-A3D5A6D42517}"/>
              </a:ext>
              <a:ext uri="{C183D7F6-B498-43B3-948B-1728B52AA6E4}">
                <adec:decorative xmlns:adec="http://schemas.microsoft.com/office/drawing/2017/decorative" val="1"/>
              </a:ext>
            </a:extLst>
          </p:cNvPr>
          <p:cNvCxnSpPr>
            <a:cxnSpLocks/>
          </p:cNvCxnSpPr>
          <p:nvPr/>
        </p:nvCxnSpPr>
        <p:spPr>
          <a:xfrm>
            <a:off x="1501426" y="3143094"/>
            <a:ext cx="103422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descr="Icon of megaphone">
            <a:extLst>
              <a:ext uri="{FF2B5EF4-FFF2-40B4-BE49-F238E27FC236}">
                <a16:creationId xmlns:a16="http://schemas.microsoft.com/office/drawing/2014/main" id="{F4263008-C0B3-4F1E-B299-643BD3F6C6F6}"/>
              </a:ext>
            </a:extLst>
          </p:cNvPr>
          <p:cNvPicPr>
            <a:picLocks noChangeAspect="1"/>
          </p:cNvPicPr>
          <p:nvPr/>
        </p:nvPicPr>
        <p:blipFill>
          <a:blip r:embed="rId4"/>
          <a:stretch>
            <a:fillRect/>
          </a:stretch>
        </p:blipFill>
        <p:spPr>
          <a:xfrm>
            <a:off x="544289" y="3214377"/>
            <a:ext cx="753334" cy="753334"/>
          </a:xfrm>
          <a:prstGeom prst="rect">
            <a:avLst/>
          </a:prstGeom>
        </p:spPr>
      </p:pic>
      <p:sp>
        <p:nvSpPr>
          <p:cNvPr id="68" name="TextBox 67">
            <a:extLst>
              <a:ext uri="{FF2B5EF4-FFF2-40B4-BE49-F238E27FC236}">
                <a16:creationId xmlns:a16="http://schemas.microsoft.com/office/drawing/2014/main" id="{9A7EF112-D549-4BB4-9FF1-35050A352B9C}"/>
              </a:ext>
            </a:extLst>
          </p:cNvPr>
          <p:cNvSpPr txBox="1"/>
          <p:nvPr/>
        </p:nvSpPr>
        <p:spPr>
          <a:xfrm>
            <a:off x="1501425" y="3406376"/>
            <a:ext cx="10342231" cy="369332"/>
          </a:xfrm>
          <a:prstGeom prst="rect">
            <a:avLst/>
          </a:prstGeom>
          <a:noFill/>
        </p:spPr>
        <p:txBody>
          <a:bodyPr wrap="square" lIns="0" tIns="0" rIns="0" bIns="0" rtlCol="0" anchor="ctr">
            <a:spAutoFit/>
          </a:bodyPr>
          <a:lstStyle/>
          <a:p>
            <a:r>
              <a:rPr lang="en-US" sz="2400" dirty="0"/>
              <a:t>Microsoft Teams Audio &amp; Conferencing Add-On-</a:t>
            </a:r>
            <a:r>
              <a:rPr lang="en-US" sz="2400" dirty="0" err="1"/>
              <a:t>Lizenzierung</a:t>
            </a:r>
            <a:endParaRPr lang="en-US" sz="2400" dirty="0"/>
          </a:p>
        </p:txBody>
      </p:sp>
      <p:cxnSp>
        <p:nvCxnSpPr>
          <p:cNvPr id="16" name="Straight Connector 15">
            <a:extLst>
              <a:ext uri="{FF2B5EF4-FFF2-40B4-BE49-F238E27FC236}">
                <a16:creationId xmlns:a16="http://schemas.microsoft.com/office/drawing/2014/main" id="{5D93820E-5579-42B9-B5D7-8A5726808BFF}"/>
              </a:ext>
              <a:ext uri="{C183D7F6-B498-43B3-948B-1728B52AA6E4}">
                <adec:decorative xmlns:adec="http://schemas.microsoft.com/office/drawing/2017/decorative" val="1"/>
              </a:ext>
            </a:extLst>
          </p:cNvPr>
          <p:cNvCxnSpPr>
            <a:cxnSpLocks/>
          </p:cNvCxnSpPr>
          <p:nvPr/>
        </p:nvCxnSpPr>
        <p:spPr>
          <a:xfrm>
            <a:off x="1501426" y="4038994"/>
            <a:ext cx="103422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descr="Icon of two people with a plus sign">
            <a:extLst>
              <a:ext uri="{FF2B5EF4-FFF2-40B4-BE49-F238E27FC236}">
                <a16:creationId xmlns:a16="http://schemas.microsoft.com/office/drawing/2014/main" id="{5C4E8FAF-DC9C-4165-91A1-C0CAD1C9B7D4}"/>
              </a:ext>
            </a:extLst>
          </p:cNvPr>
          <p:cNvPicPr>
            <a:picLocks noChangeAspect="1"/>
          </p:cNvPicPr>
          <p:nvPr/>
        </p:nvPicPr>
        <p:blipFill>
          <a:blip r:embed="rId5"/>
          <a:stretch>
            <a:fillRect/>
          </a:stretch>
        </p:blipFill>
        <p:spPr>
          <a:xfrm>
            <a:off x="544289" y="4110275"/>
            <a:ext cx="753334" cy="754806"/>
          </a:xfrm>
          <a:prstGeom prst="rect">
            <a:avLst/>
          </a:prstGeom>
        </p:spPr>
      </p:pic>
      <p:sp>
        <p:nvSpPr>
          <p:cNvPr id="70" name="TextBox 69">
            <a:extLst>
              <a:ext uri="{FF2B5EF4-FFF2-40B4-BE49-F238E27FC236}">
                <a16:creationId xmlns:a16="http://schemas.microsoft.com/office/drawing/2014/main" id="{2F206F96-2C67-4335-A2DD-D12416637974}"/>
              </a:ext>
            </a:extLst>
          </p:cNvPr>
          <p:cNvSpPr txBox="1"/>
          <p:nvPr/>
        </p:nvSpPr>
        <p:spPr>
          <a:xfrm>
            <a:off x="1501425" y="4303012"/>
            <a:ext cx="10342231" cy="369332"/>
          </a:xfrm>
          <a:prstGeom prst="rect">
            <a:avLst/>
          </a:prstGeom>
          <a:noFill/>
        </p:spPr>
        <p:txBody>
          <a:bodyPr wrap="square" lIns="0" tIns="0" rIns="0" bIns="0" rtlCol="0" anchor="ctr">
            <a:spAutoFit/>
          </a:bodyPr>
          <a:lstStyle/>
          <a:p>
            <a:r>
              <a:rPr lang="en-US" sz="2400" dirty="0" err="1"/>
              <a:t>Zusätzliche</a:t>
            </a:r>
            <a:r>
              <a:rPr lang="en-US" sz="2400" dirty="0"/>
              <a:t> </a:t>
            </a:r>
            <a:r>
              <a:rPr lang="en-US" sz="2400" dirty="0" err="1"/>
              <a:t>Überlegungen</a:t>
            </a:r>
            <a:endParaRPr lang="en-US" sz="2400" dirty="0"/>
          </a:p>
        </p:txBody>
      </p:sp>
      <p:sp>
        <p:nvSpPr>
          <p:cNvPr id="13" name="Rectangle 12">
            <a:extLst>
              <a:ext uri="{FF2B5EF4-FFF2-40B4-BE49-F238E27FC236}">
                <a16:creationId xmlns:a16="http://schemas.microsoft.com/office/drawing/2014/main" id="{462DADC4-B04E-4F39-B98D-E31D99FE6BC9}"/>
              </a:ext>
            </a:extLst>
          </p:cNvPr>
          <p:cNvSpPr/>
          <p:nvPr/>
        </p:nvSpPr>
        <p:spPr bwMode="auto">
          <a:xfrm>
            <a:off x="579437" y="5050971"/>
            <a:ext cx="6997020" cy="12218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ts val="300"/>
              </a:spcBef>
              <a:spcAft>
                <a:spcPts val="300"/>
              </a:spcAft>
            </a:pPr>
            <a:r>
              <a:rPr lang="de-DE" sz="2000">
                <a:solidFill>
                  <a:schemeClr val="bg1"/>
                </a:solidFill>
              </a:rPr>
              <a:t>Die wichtigsten Funktionen sind in allen Microsoft 365-Abonnementplänen für Bildungs-, Unternehmens-, Unternehmens- und Entwicklerabonnements verfügbar.
</a:t>
            </a:r>
            <a:endParaRPr lang="en-US" sz="2000">
              <a:solidFill>
                <a:schemeClr val="bg1"/>
              </a:solidFill>
            </a:endParaRPr>
          </a:p>
        </p:txBody>
      </p:sp>
      <p:sp>
        <p:nvSpPr>
          <p:cNvPr id="71" name="Rectangle 70">
            <a:extLst>
              <a:ext uri="{FF2B5EF4-FFF2-40B4-BE49-F238E27FC236}">
                <a16:creationId xmlns:a16="http://schemas.microsoft.com/office/drawing/2014/main" id="{F7140CAD-1D21-4596-970D-614E31AD7DEC}"/>
              </a:ext>
            </a:extLst>
          </p:cNvPr>
          <p:cNvSpPr/>
          <p:nvPr/>
        </p:nvSpPr>
        <p:spPr bwMode="auto">
          <a:xfrm>
            <a:off x="7707086" y="5050971"/>
            <a:ext cx="4158318" cy="12218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ts val="300"/>
              </a:spcBef>
              <a:spcAft>
                <a:spcPts val="300"/>
              </a:spcAft>
            </a:pPr>
            <a:r>
              <a:rPr lang="de-DE" sz="2000">
                <a:solidFill>
                  <a:schemeClr val="bg1"/>
                </a:solidFill>
              </a:rPr>
              <a:t>Erweiterte Funktionen erfordern einen E5-Plan und/oder zusätzliche Add-On-Lizenzen
</a:t>
            </a:r>
            <a:endParaRPr lang="en-US" sz="2000" dirty="0">
              <a:solidFill>
                <a:schemeClr val="bg1"/>
              </a:solidFill>
            </a:endParaRPr>
          </a:p>
        </p:txBody>
      </p:sp>
    </p:spTree>
    <p:extLst>
      <p:ext uri="{BB962C8B-B14F-4D97-AF65-F5344CB8AC3E}">
        <p14:creationId xmlns:p14="http://schemas.microsoft.com/office/powerpoint/2010/main" val="16149410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97B8-3101-4018-9B03-2F65B58BCACB}"/>
              </a:ext>
            </a:extLst>
          </p:cNvPr>
          <p:cNvSpPr>
            <a:spLocks noGrp="1"/>
          </p:cNvSpPr>
          <p:nvPr>
            <p:ph type="title"/>
          </p:nvPr>
        </p:nvSpPr>
        <p:spPr>
          <a:xfrm>
            <a:off x="625459" y="393146"/>
            <a:ext cx="11239464" cy="439465"/>
          </a:xfrm>
        </p:spPr>
        <p:txBody>
          <a:bodyPr>
            <a:normAutofit fontScale="90000"/>
          </a:bodyPr>
          <a:lstStyle/>
          <a:p>
            <a:pPr algn="l"/>
            <a:r>
              <a:rPr lang="de-DE" dirty="0"/>
              <a:t>Übersicht und Planung für Teams </a:t>
            </a:r>
            <a:r>
              <a:rPr lang="de-DE" dirty="0" err="1"/>
              <a:t>Governance</a:t>
            </a:r>
            <a:endParaRPr lang="en-US" dirty="0"/>
          </a:p>
        </p:txBody>
      </p:sp>
      <p:sp>
        <p:nvSpPr>
          <p:cNvPr id="42" name="Rectangle 41">
            <a:extLst>
              <a:ext uri="{FF2B5EF4-FFF2-40B4-BE49-F238E27FC236}">
                <a16:creationId xmlns:a16="http://schemas.microsoft.com/office/drawing/2014/main" id="{F856A0EA-411F-45B6-90BB-D5DB877672F8}"/>
              </a:ext>
            </a:extLst>
          </p:cNvPr>
          <p:cNvSpPr/>
          <p:nvPr/>
        </p:nvSpPr>
        <p:spPr bwMode="auto">
          <a:xfrm>
            <a:off x="579438" y="1436688"/>
            <a:ext cx="4985620" cy="474535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p>
            <a:pPr>
              <a:spcBef>
                <a:spcPts val="1600"/>
              </a:spcBef>
            </a:pPr>
            <a:r>
              <a:rPr lang="de-DE" sz="2000" dirty="0">
                <a:solidFill>
                  <a:schemeClr val="tx1"/>
                </a:solidFill>
                <a:latin typeface="+mj-lt"/>
              </a:rPr>
              <a:t>Gruppen- und Teamerstellung, Benennung, Klassifizierung und Gastzugriff
Gruppen- und Teamablauf, Aufbewahrung und Archivierung
Teamfeature-Management
Nächste Schritte für die Teams-</a:t>
            </a:r>
            <a:r>
              <a:rPr lang="de-DE" sz="2000" dirty="0" err="1">
                <a:solidFill>
                  <a:schemeClr val="tx1"/>
                </a:solidFill>
                <a:latin typeface="+mj-lt"/>
              </a:rPr>
              <a:t>Governance</a:t>
            </a:r>
            <a:r>
              <a:rPr lang="de-DE" sz="2000" dirty="0">
                <a:solidFill>
                  <a:schemeClr val="tx1"/>
                </a:solidFill>
                <a:latin typeface="+mj-lt"/>
              </a:rPr>
              <a:t>:
</a:t>
            </a:r>
            <a:r>
              <a:rPr lang="de-DE" dirty="0">
                <a:solidFill>
                  <a:schemeClr val="tx1"/>
                </a:solidFill>
              </a:rPr>
              <a:t>Dokumentieren Sie Ihre Anforderungen
Plan zur Implementierung
Kommunizieren und Veröffentlichen Ihrer Richtlinien
</a:t>
            </a:r>
            <a:endParaRPr lang="en-US" dirty="0">
              <a:solidFill>
                <a:schemeClr val="tx1"/>
              </a:solidFill>
            </a:endParaRPr>
          </a:p>
        </p:txBody>
      </p:sp>
      <p:pic>
        <p:nvPicPr>
          <p:cNvPr id="27" name="Picture 26" descr="On this picture we have Governance Quick Start questions which every company starting using Teams need to cover as: who can create Groups? Naming conventions? Allow or block guest access? Which apps need to be approved? Data security? Meeting capabilities?">
            <a:extLst>
              <a:ext uri="{FF2B5EF4-FFF2-40B4-BE49-F238E27FC236}">
                <a16:creationId xmlns:a16="http://schemas.microsoft.com/office/drawing/2014/main" id="{D80E1666-08B6-47A7-92AD-73571A043D75}"/>
              </a:ext>
            </a:extLst>
          </p:cNvPr>
          <p:cNvPicPr>
            <a:picLocks noChangeAspect="1"/>
          </p:cNvPicPr>
          <p:nvPr/>
        </p:nvPicPr>
        <p:blipFill>
          <a:blip r:embed="rId2"/>
          <a:stretch>
            <a:fillRect/>
          </a:stretch>
        </p:blipFill>
        <p:spPr>
          <a:xfrm>
            <a:off x="5722373" y="1436688"/>
            <a:ext cx="6151397" cy="4761389"/>
          </a:xfrm>
          <a:prstGeom prst="rect">
            <a:avLst/>
          </a:prstGeom>
        </p:spPr>
      </p:pic>
    </p:spTree>
    <p:extLst>
      <p:ext uri="{BB962C8B-B14F-4D97-AF65-F5344CB8AC3E}">
        <p14:creationId xmlns:p14="http://schemas.microsoft.com/office/powerpoint/2010/main" val="30958941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97B8-3101-4018-9B03-2F65B58BCACB}"/>
              </a:ext>
            </a:extLst>
          </p:cNvPr>
          <p:cNvSpPr>
            <a:spLocks noGrp="1"/>
          </p:cNvSpPr>
          <p:nvPr>
            <p:ph type="title"/>
          </p:nvPr>
        </p:nvSpPr>
        <p:spPr>
          <a:xfrm>
            <a:off x="625459" y="380446"/>
            <a:ext cx="11239464" cy="439465"/>
          </a:xfrm>
        </p:spPr>
        <p:txBody>
          <a:bodyPr>
            <a:normAutofit fontScale="90000"/>
          </a:bodyPr>
          <a:lstStyle/>
          <a:p>
            <a:pPr algn="l"/>
            <a:r>
              <a:rPr lang="de-DE" dirty="0"/>
              <a:t>Überblick über das Lifecycle Management</a:t>
            </a:r>
            <a:endParaRPr lang="en-US" dirty="0"/>
          </a:p>
        </p:txBody>
      </p:sp>
      <p:sp>
        <p:nvSpPr>
          <p:cNvPr id="8" name="Rectangle 7">
            <a:extLst>
              <a:ext uri="{FF2B5EF4-FFF2-40B4-BE49-F238E27FC236}">
                <a16:creationId xmlns:a16="http://schemas.microsoft.com/office/drawing/2014/main" id="{A099DB45-31A4-4F32-BF57-9E3625FDB4A8}"/>
              </a:ext>
            </a:extLst>
          </p:cNvPr>
          <p:cNvSpPr/>
          <p:nvPr/>
        </p:nvSpPr>
        <p:spPr bwMode="auto">
          <a:xfrm>
            <a:off x="579436" y="1436687"/>
            <a:ext cx="5772203" cy="4832350"/>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p>
            <a:pPr marL="0" indent="0">
              <a:spcBef>
                <a:spcPts val="1200"/>
              </a:spcBef>
              <a:buNone/>
            </a:pPr>
            <a:r>
              <a:rPr lang="en-GB" sz="2400" dirty="0">
                <a:solidFill>
                  <a:schemeClr val="tx1"/>
                </a:solidFill>
                <a:latin typeface="+mj-lt"/>
              </a:rPr>
              <a:t>Teams lifecycle:</a:t>
            </a:r>
          </a:p>
          <a:p>
            <a:pPr lvl="0">
              <a:spcBef>
                <a:spcPts val="600"/>
              </a:spcBef>
            </a:pPr>
            <a:r>
              <a:rPr lang="de-DE" sz="2400">
                <a:solidFill>
                  <a:schemeClr val="tx1"/>
                </a:solidFill>
              </a:rPr>
              <a:t>Initiieren (Anfang)
Aktiv (Mitte)
Sonnenuntergang (Ende)
Automatisierung während des gesamten Lebenszyklus
</a:t>
            </a:r>
            <a:endParaRPr lang="en-US" sz="2400" dirty="0">
              <a:solidFill>
                <a:schemeClr val="tx1"/>
              </a:solidFill>
              <a:latin typeface="+mj-lt"/>
            </a:endParaRPr>
          </a:p>
        </p:txBody>
      </p:sp>
      <p:pic>
        <p:nvPicPr>
          <p:cNvPr id="10" name="Grafik 1" descr="Lifecycle stages using PowerShell and Graph API automation tools.">
            <a:extLst>
              <a:ext uri="{FF2B5EF4-FFF2-40B4-BE49-F238E27FC236}">
                <a16:creationId xmlns:a16="http://schemas.microsoft.com/office/drawing/2014/main" id="{61A7B82D-5E6C-4B23-8275-B8787367568B}"/>
              </a:ext>
            </a:extLst>
          </p:cNvPr>
          <p:cNvPicPr/>
          <p:nvPr/>
        </p:nvPicPr>
        <p:blipFill rotWithShape="1">
          <a:blip r:embed="rId2" cstate="print">
            <a:extLst>
              <a:ext uri="{28A0092B-C50C-407E-A947-70E740481C1C}">
                <a14:useLocalDpi xmlns:a14="http://schemas.microsoft.com/office/drawing/2010/main" val="0"/>
              </a:ext>
            </a:extLst>
          </a:blip>
          <a:srcRect l="-283" t="-1831" r="-2097" b="-2299"/>
          <a:stretch/>
        </p:blipFill>
        <p:spPr bwMode="auto">
          <a:xfrm>
            <a:off x="6507625" y="1436687"/>
            <a:ext cx="5349414" cy="4832351"/>
          </a:xfrm>
          <a:prstGeom prst="rect">
            <a:avLst/>
          </a:prstGeom>
          <a:noFill/>
          <a:ln w="19050">
            <a:solidFill>
              <a:schemeClr val="accent1"/>
            </a:solidFill>
          </a:ln>
        </p:spPr>
      </p:pic>
    </p:spTree>
    <p:extLst>
      <p:ext uri="{BB962C8B-B14F-4D97-AF65-F5344CB8AC3E}">
        <p14:creationId xmlns:p14="http://schemas.microsoft.com/office/powerpoint/2010/main" val="6622016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97B8-3101-4018-9B03-2F65B58BCACB}"/>
              </a:ext>
            </a:extLst>
          </p:cNvPr>
          <p:cNvSpPr>
            <a:spLocks noGrp="1"/>
          </p:cNvSpPr>
          <p:nvPr>
            <p:ph type="title"/>
          </p:nvPr>
        </p:nvSpPr>
        <p:spPr>
          <a:xfrm>
            <a:off x="625459" y="380446"/>
            <a:ext cx="11239464" cy="439465"/>
          </a:xfrm>
        </p:spPr>
        <p:txBody>
          <a:bodyPr>
            <a:normAutofit fontScale="90000"/>
          </a:bodyPr>
          <a:lstStyle/>
          <a:p>
            <a:pPr algn="l"/>
            <a:r>
              <a:rPr lang="en-US" dirty="0" err="1"/>
              <a:t>Überblick</a:t>
            </a:r>
            <a:r>
              <a:rPr lang="en-US" dirty="0"/>
              <a:t> über Teams-Management-Tools</a:t>
            </a:r>
          </a:p>
        </p:txBody>
      </p:sp>
      <p:sp>
        <p:nvSpPr>
          <p:cNvPr id="47" name="Rectangle 46">
            <a:extLst>
              <a:ext uri="{FF2B5EF4-FFF2-40B4-BE49-F238E27FC236}">
                <a16:creationId xmlns:a16="http://schemas.microsoft.com/office/drawing/2014/main" id="{B68F4AE3-8276-4906-B05C-CCDA3BE9E486}"/>
              </a:ext>
            </a:extLst>
          </p:cNvPr>
          <p:cNvSpPr/>
          <p:nvPr/>
        </p:nvSpPr>
        <p:spPr bwMode="auto">
          <a:xfrm>
            <a:off x="579437" y="1436688"/>
            <a:ext cx="4421188" cy="4011612"/>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p>
            <a:pPr>
              <a:spcBef>
                <a:spcPts val="1200"/>
              </a:spcBef>
            </a:pPr>
            <a:r>
              <a:rPr lang="en-US" sz="2000" dirty="0">
                <a:solidFill>
                  <a:schemeClr val="tx1"/>
                </a:solidFill>
                <a:latin typeface="+mj-lt"/>
              </a:rPr>
              <a:t>Teams Admin Center
Teams PowerShell-Modul
Teams Graph API
Teams Clients
Rollen </a:t>
            </a:r>
            <a:r>
              <a:rPr lang="en-US" sz="2000" dirty="0" err="1">
                <a:solidFill>
                  <a:schemeClr val="tx1"/>
                </a:solidFill>
                <a:latin typeface="+mj-lt"/>
              </a:rPr>
              <a:t>für</a:t>
            </a:r>
            <a:r>
              <a:rPr lang="en-US" sz="2000" dirty="0">
                <a:solidFill>
                  <a:schemeClr val="tx1"/>
                </a:solidFill>
                <a:latin typeface="+mj-lt"/>
              </a:rPr>
              <a:t> den </a:t>
            </a:r>
            <a:r>
              <a:rPr lang="en-US" sz="2000" dirty="0" err="1">
                <a:solidFill>
                  <a:schemeClr val="tx1"/>
                </a:solidFill>
                <a:latin typeface="+mj-lt"/>
              </a:rPr>
              <a:t>Zugriff</a:t>
            </a:r>
            <a:r>
              <a:rPr lang="en-US" sz="2000" dirty="0">
                <a:solidFill>
                  <a:schemeClr val="tx1"/>
                </a:solidFill>
                <a:latin typeface="+mj-lt"/>
              </a:rPr>
              <a:t> auf Teams Admin Center:
</a:t>
            </a:r>
            <a:r>
              <a:rPr lang="de-DE" dirty="0">
                <a:solidFill>
                  <a:schemeClr val="tx1"/>
                </a:solidFill>
              </a:rPr>
              <a:t>Globaler Administrator
Teams Admin
Skype für Business Admin
</a:t>
            </a:r>
          </a:p>
        </p:txBody>
      </p:sp>
      <p:sp>
        <p:nvSpPr>
          <p:cNvPr id="48" name="Rectangle 47">
            <a:extLst>
              <a:ext uri="{FF2B5EF4-FFF2-40B4-BE49-F238E27FC236}">
                <a16:creationId xmlns:a16="http://schemas.microsoft.com/office/drawing/2014/main" id="{099AC52E-4663-4BF4-B2A8-DBBAE678B78D}"/>
              </a:ext>
              <a:ext uri="{C183D7F6-B498-43B3-948B-1728B52AA6E4}">
                <adec:decorative xmlns:adec="http://schemas.microsoft.com/office/drawing/2017/decorative" val="1"/>
              </a:ext>
            </a:extLst>
          </p:cNvPr>
          <p:cNvSpPr/>
          <p:nvPr/>
        </p:nvSpPr>
        <p:spPr bwMode="auto">
          <a:xfrm>
            <a:off x="5172856" y="1436688"/>
            <a:ext cx="6684181" cy="40116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descr="Microsoft Teams Admin Center">
            <a:extLst>
              <a:ext uri="{FF2B5EF4-FFF2-40B4-BE49-F238E27FC236}">
                <a16:creationId xmlns:a16="http://schemas.microsoft.com/office/drawing/2014/main" id="{43588AD6-E937-4A2E-853B-027627942663}"/>
              </a:ext>
            </a:extLst>
          </p:cNvPr>
          <p:cNvPicPr>
            <a:picLocks noChangeAspect="1"/>
          </p:cNvPicPr>
          <p:nvPr/>
        </p:nvPicPr>
        <p:blipFill rotWithShape="1">
          <a:blip r:embed="rId3"/>
          <a:srcRect l="196" t="188" r="17833" b="208"/>
          <a:stretch/>
        </p:blipFill>
        <p:spPr>
          <a:xfrm>
            <a:off x="5314734" y="1546784"/>
            <a:ext cx="6406632" cy="3799916"/>
          </a:xfrm>
          <a:prstGeom prst="rect">
            <a:avLst/>
          </a:prstGeom>
          <a:ln w="19050">
            <a:noFill/>
          </a:ln>
          <a:effectLst/>
        </p:spPr>
      </p:pic>
    </p:spTree>
    <p:extLst>
      <p:ext uri="{BB962C8B-B14F-4D97-AF65-F5344CB8AC3E}">
        <p14:creationId xmlns:p14="http://schemas.microsoft.com/office/powerpoint/2010/main" val="1639696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97B8-3101-4018-9B03-2F65B58BCACB}"/>
              </a:ext>
            </a:extLst>
          </p:cNvPr>
          <p:cNvSpPr>
            <a:spLocks noGrp="1"/>
          </p:cNvSpPr>
          <p:nvPr>
            <p:ph type="title"/>
          </p:nvPr>
        </p:nvSpPr>
        <p:spPr>
          <a:xfrm>
            <a:off x="625459" y="380446"/>
            <a:ext cx="11239464" cy="439465"/>
          </a:xfrm>
        </p:spPr>
        <p:txBody>
          <a:bodyPr>
            <a:normAutofit fontScale="90000"/>
          </a:bodyPr>
          <a:lstStyle/>
          <a:p>
            <a:pPr algn="l"/>
            <a:r>
              <a:rPr lang="en-US" dirty="0" err="1"/>
              <a:t>Übersicht</a:t>
            </a:r>
            <a:r>
              <a:rPr lang="en-US" dirty="0"/>
              <a:t> der Teams-Clients </a:t>
            </a:r>
          </a:p>
        </p:txBody>
      </p:sp>
      <p:sp>
        <p:nvSpPr>
          <p:cNvPr id="41" name="Rectangle 40">
            <a:extLst>
              <a:ext uri="{FF2B5EF4-FFF2-40B4-BE49-F238E27FC236}">
                <a16:creationId xmlns:a16="http://schemas.microsoft.com/office/drawing/2014/main" id="{790DEB8B-8849-4687-8C34-2868F76DDD03}"/>
              </a:ext>
            </a:extLst>
          </p:cNvPr>
          <p:cNvSpPr>
            <a:spLocks/>
          </p:cNvSpPr>
          <p:nvPr/>
        </p:nvSpPr>
        <p:spPr bwMode="auto">
          <a:xfrm>
            <a:off x="579436" y="1436688"/>
            <a:ext cx="5064279" cy="4832350"/>
          </a:xfrm>
          <a:prstGeom prst="rect">
            <a:avLst/>
          </a:prstGeom>
          <a:solidFill>
            <a:schemeClr val="bg1">
              <a:lumMod val="95000"/>
            </a:schemeClr>
          </a:solidFill>
          <a:ln w="19050">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p>
            <a:pPr marL="0" indent="0">
              <a:spcBef>
                <a:spcPts val="1200"/>
              </a:spcBef>
              <a:spcAft>
                <a:spcPts val="300"/>
              </a:spcAft>
              <a:buFont typeface="Wingdings" panose="05000000000000000000" pitchFamily="2" charset="2"/>
              <a:buNone/>
            </a:pPr>
            <a:r>
              <a:rPr lang="en-US" sz="2400" dirty="0">
                <a:solidFill>
                  <a:schemeClr val="tx1"/>
                </a:solidFill>
                <a:latin typeface="+mj-lt"/>
              </a:rPr>
              <a:t>Desktop clients:</a:t>
            </a:r>
          </a:p>
          <a:p>
            <a:pPr>
              <a:spcBef>
                <a:spcPts val="300"/>
              </a:spcBef>
              <a:spcAft>
                <a:spcPts val="300"/>
              </a:spcAft>
            </a:pPr>
            <a:r>
              <a:rPr lang="en-US" sz="2000" dirty="0">
                <a:solidFill>
                  <a:schemeClr val="tx1"/>
                </a:solidFill>
              </a:rPr>
              <a:t>Fenster
Mac
Linux
</a:t>
            </a:r>
            <a:r>
              <a:rPr lang="en-US" sz="2400" dirty="0" err="1">
                <a:solidFill>
                  <a:schemeClr val="tx1"/>
                </a:solidFill>
                <a:latin typeface="+mj-lt"/>
              </a:rPr>
              <a:t>Webclients</a:t>
            </a:r>
            <a:r>
              <a:rPr lang="en-US" sz="2400" dirty="0">
                <a:solidFill>
                  <a:schemeClr val="tx1"/>
                </a:solidFill>
                <a:latin typeface="+mj-lt"/>
              </a:rPr>
              <a:t>
Mobile Clients:
</a:t>
            </a:r>
            <a:r>
              <a:rPr lang="en-US" sz="2000" dirty="0">
                <a:solidFill>
                  <a:schemeClr val="tx1"/>
                </a:solidFill>
              </a:rPr>
              <a:t>Android
</a:t>
            </a:r>
            <a:r>
              <a:rPr lang="en-US" sz="2000" dirty="0" err="1">
                <a:solidFill>
                  <a:schemeClr val="tx1"/>
                </a:solidFill>
              </a:rPr>
              <a:t>Ios</a:t>
            </a:r>
            <a:endParaRPr lang="en-US" sz="2000" dirty="0">
              <a:solidFill>
                <a:schemeClr val="tx1"/>
              </a:solidFill>
            </a:endParaRPr>
          </a:p>
        </p:txBody>
      </p:sp>
      <p:pic>
        <p:nvPicPr>
          <p:cNvPr id="43" name="Picture 42" descr="Here on the picture we have Microsoft Teams client, with team section selected and under a channel there is a conversation started from one of the team members, by sending a picture to the channel">
            <a:extLst>
              <a:ext uri="{FF2B5EF4-FFF2-40B4-BE49-F238E27FC236}">
                <a16:creationId xmlns:a16="http://schemas.microsoft.com/office/drawing/2014/main" id="{94CD18EB-2D7D-4EAE-8454-78A206FA14E0}"/>
              </a:ext>
            </a:extLst>
          </p:cNvPr>
          <p:cNvPicPr/>
          <p:nvPr/>
        </p:nvPicPr>
        <p:blipFill rotWithShape="1">
          <a:blip r:embed="rId3" cstate="print">
            <a:extLst>
              <a:ext uri="{28A0092B-C50C-407E-A947-70E740481C1C}">
                <a14:useLocalDpi xmlns:a14="http://schemas.microsoft.com/office/drawing/2010/main" val="0"/>
              </a:ext>
            </a:extLst>
          </a:blip>
          <a:srcRect l="-2564" t="-3209" r="-2212" b="-2963"/>
          <a:stretch/>
        </p:blipFill>
        <p:spPr bwMode="auto">
          <a:xfrm>
            <a:off x="5852163" y="1436688"/>
            <a:ext cx="5987360" cy="4832350"/>
          </a:xfrm>
          <a:prstGeom prst="rect">
            <a:avLst/>
          </a:prstGeom>
          <a:noFill/>
          <a:ln w="19050">
            <a:solidFill>
              <a:schemeClr val="accent1"/>
            </a:solidFill>
          </a:ln>
        </p:spPr>
      </p:pic>
    </p:spTree>
    <p:extLst>
      <p:ext uri="{BB962C8B-B14F-4D97-AF65-F5344CB8AC3E}">
        <p14:creationId xmlns:p14="http://schemas.microsoft.com/office/powerpoint/2010/main" val="20639543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1" y="3317212"/>
            <a:ext cx="9193594" cy="360099"/>
          </a:xfrm>
        </p:spPr>
        <p:txBody>
          <a:bodyPr/>
          <a:lstStyle/>
          <a:p>
            <a:r>
              <a:rPr lang="de-DE" dirty="0"/>
              <a:t>Übung: Rollen verwalten und Teams erstellen</a:t>
            </a:r>
            <a:endParaRPr lang="en-US" dirty="0"/>
          </a:p>
        </p:txBody>
      </p:sp>
      <p:pic>
        <p:nvPicPr>
          <p:cNvPr id="5" name="Picture 4" descr="Icon of three people with downward pointing arrow">
            <a:extLst>
              <a:ext uri="{FF2B5EF4-FFF2-40B4-BE49-F238E27FC236}">
                <a16:creationId xmlns:a16="http://schemas.microsoft.com/office/drawing/2014/main" id="{57C14792-4CA6-4E75-A963-CB63E0CC694C}"/>
              </a:ext>
            </a:extLst>
          </p:cNvPr>
          <p:cNvPicPr>
            <a:picLocks noChangeAspect="1"/>
          </p:cNvPicPr>
          <p:nvPr/>
        </p:nvPicPr>
        <p:blipFill>
          <a:blip r:embed="rId3"/>
          <a:stretch>
            <a:fillRect/>
          </a:stretch>
        </p:blipFill>
        <p:spPr>
          <a:xfrm>
            <a:off x="10377005" y="2975429"/>
            <a:ext cx="1001916" cy="1001916"/>
          </a:xfrm>
          <a:prstGeom prst="rect">
            <a:avLst/>
          </a:prstGeom>
        </p:spPr>
      </p:pic>
    </p:spTree>
    <p:extLst>
      <p:ext uri="{BB962C8B-B14F-4D97-AF65-F5344CB8AC3E}">
        <p14:creationId xmlns:p14="http://schemas.microsoft.com/office/powerpoint/2010/main" val="28673531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Modul</a:t>
            </a:r>
            <a:r>
              <a:rPr lang="de-DE" dirty="0"/>
              <a:t> 1</a:t>
            </a:r>
            <a:r>
              <a:rPr lang="bs-Latn-BA" dirty="0"/>
              <a:t> </a:t>
            </a:r>
            <a:r>
              <a:rPr lang="de-DE" dirty="0"/>
              <a:t>A</a:t>
            </a:r>
            <a:r>
              <a:rPr lang="bs-Latn-BA" dirty="0"/>
              <a:t>genda</a:t>
            </a:r>
            <a:endParaRPr lang="en-US" dirty="0"/>
          </a:p>
        </p:txBody>
      </p:sp>
      <p:pic>
        <p:nvPicPr>
          <p:cNvPr id="34" name="Picture 33" descr="Icon of an eye">
            <a:extLst>
              <a:ext uri="{FF2B5EF4-FFF2-40B4-BE49-F238E27FC236}">
                <a16:creationId xmlns:a16="http://schemas.microsoft.com/office/drawing/2014/main" id="{6F3D05F9-D8DD-4263-86C9-BC21ADB9B06A}"/>
              </a:ext>
            </a:extLst>
          </p:cNvPr>
          <p:cNvPicPr>
            <a:picLocks noChangeAspect="1"/>
          </p:cNvPicPr>
          <p:nvPr/>
        </p:nvPicPr>
        <p:blipFill>
          <a:blip r:embed="rId3"/>
          <a:stretch>
            <a:fillRect/>
          </a:stretch>
        </p:blipFill>
        <p:spPr>
          <a:xfrm>
            <a:off x="3707375" y="1547234"/>
            <a:ext cx="952500" cy="952500"/>
          </a:xfrm>
          <a:prstGeom prst="rect">
            <a:avLst/>
          </a:prstGeom>
        </p:spPr>
      </p:pic>
      <p:sp>
        <p:nvSpPr>
          <p:cNvPr id="5" name="Rectangle 4">
            <a:extLst>
              <a:ext uri="{FF2B5EF4-FFF2-40B4-BE49-F238E27FC236}">
                <a16:creationId xmlns:a16="http://schemas.microsoft.com/office/drawing/2014/main" id="{5BCEF270-2EE3-4A17-B6FA-D183C76E562D}"/>
              </a:ext>
            </a:extLst>
          </p:cNvPr>
          <p:cNvSpPr/>
          <p:nvPr/>
        </p:nvSpPr>
        <p:spPr>
          <a:xfrm>
            <a:off x="4897816" y="1854207"/>
            <a:ext cx="3362395" cy="338554"/>
          </a:xfrm>
          <a:prstGeom prst="rect">
            <a:avLst/>
          </a:prstGeom>
        </p:spPr>
        <p:txBody>
          <a:bodyPr wrap="none" lIns="0" tIns="0" rIns="0" bIns="0">
            <a:spAutoFit/>
          </a:bodyPr>
          <a:lstStyle/>
          <a:p>
            <a:r>
              <a:rPr lang="en-US" sz="2200" dirty="0" err="1"/>
              <a:t>Überblick</a:t>
            </a:r>
            <a:r>
              <a:rPr lang="en-US" sz="2200" dirty="0"/>
              <a:t> Microsoft Teams </a:t>
            </a:r>
          </a:p>
        </p:txBody>
      </p:sp>
      <p:pic>
        <p:nvPicPr>
          <p:cNvPr id="35" name="Picture 34" descr="Icon of a webcam">
            <a:extLst>
              <a:ext uri="{FF2B5EF4-FFF2-40B4-BE49-F238E27FC236}">
                <a16:creationId xmlns:a16="http://schemas.microsoft.com/office/drawing/2014/main" id="{268823CA-ED5F-463E-90F7-813382AF6FAB}"/>
              </a:ext>
            </a:extLst>
          </p:cNvPr>
          <p:cNvPicPr>
            <a:picLocks noChangeAspect="1"/>
          </p:cNvPicPr>
          <p:nvPr/>
        </p:nvPicPr>
        <p:blipFill>
          <a:blip r:embed="rId4"/>
          <a:stretch>
            <a:fillRect/>
          </a:stretch>
        </p:blipFill>
        <p:spPr>
          <a:xfrm>
            <a:off x="3707375" y="3021013"/>
            <a:ext cx="952500" cy="952500"/>
          </a:xfrm>
          <a:prstGeom prst="rect">
            <a:avLst/>
          </a:prstGeom>
        </p:spPr>
      </p:pic>
      <p:sp>
        <p:nvSpPr>
          <p:cNvPr id="19" name="Rectangle 18">
            <a:extLst>
              <a:ext uri="{FF2B5EF4-FFF2-40B4-BE49-F238E27FC236}">
                <a16:creationId xmlns:a16="http://schemas.microsoft.com/office/drawing/2014/main" id="{A0679E4E-205A-4CA5-91D2-D910FDBABC50}"/>
              </a:ext>
            </a:extLst>
          </p:cNvPr>
          <p:cNvSpPr/>
          <p:nvPr/>
        </p:nvSpPr>
        <p:spPr>
          <a:xfrm>
            <a:off x="4897816" y="3186409"/>
            <a:ext cx="6631038" cy="1015663"/>
          </a:xfrm>
          <a:prstGeom prst="rect">
            <a:avLst/>
          </a:prstGeom>
        </p:spPr>
        <p:txBody>
          <a:bodyPr wrap="square" lIns="0" tIns="0" rIns="0" bIns="0">
            <a:spAutoFit/>
          </a:bodyPr>
          <a:lstStyle/>
          <a:p>
            <a:r>
              <a:rPr lang="de-DE" sz="2200" dirty="0"/>
              <a:t>Überblick über Sicherheit und Compliance </a:t>
            </a:r>
            <a:br>
              <a:rPr lang="de-DE" sz="2200" dirty="0"/>
            </a:br>
            <a:r>
              <a:rPr lang="de-DE" sz="2200" dirty="0"/>
              <a:t>in Microsoft Teams
</a:t>
            </a:r>
            <a:endParaRPr lang="en-US" sz="2200" dirty="0"/>
          </a:p>
        </p:txBody>
      </p:sp>
      <p:pic>
        <p:nvPicPr>
          <p:cNvPr id="36" name="Picture 35" descr="Icon of cylinder">
            <a:extLst>
              <a:ext uri="{FF2B5EF4-FFF2-40B4-BE49-F238E27FC236}">
                <a16:creationId xmlns:a16="http://schemas.microsoft.com/office/drawing/2014/main" id="{B7C11A6A-1F2F-49BE-932B-87C8A9A5DD98}"/>
              </a:ext>
            </a:extLst>
          </p:cNvPr>
          <p:cNvPicPr>
            <a:picLocks noChangeAspect="1"/>
          </p:cNvPicPr>
          <p:nvPr/>
        </p:nvPicPr>
        <p:blipFill>
          <a:blip r:embed="rId5"/>
          <a:stretch>
            <a:fillRect/>
          </a:stretch>
        </p:blipFill>
        <p:spPr>
          <a:xfrm>
            <a:off x="3707375" y="4494791"/>
            <a:ext cx="952500" cy="952500"/>
          </a:xfrm>
          <a:prstGeom prst="rect">
            <a:avLst/>
          </a:prstGeom>
        </p:spPr>
      </p:pic>
      <p:sp>
        <p:nvSpPr>
          <p:cNvPr id="2" name="Rectangle 1">
            <a:extLst>
              <a:ext uri="{FF2B5EF4-FFF2-40B4-BE49-F238E27FC236}">
                <a16:creationId xmlns:a16="http://schemas.microsoft.com/office/drawing/2014/main" id="{04E39847-7B2D-4FBF-AA07-A96E4AFB728C}"/>
              </a:ext>
            </a:extLst>
          </p:cNvPr>
          <p:cNvSpPr/>
          <p:nvPr/>
        </p:nvSpPr>
        <p:spPr>
          <a:xfrm>
            <a:off x="4897815" y="4801764"/>
            <a:ext cx="6717535" cy="677108"/>
          </a:xfrm>
          <a:prstGeom prst="rect">
            <a:avLst/>
          </a:prstGeom>
        </p:spPr>
        <p:txBody>
          <a:bodyPr wrap="square" lIns="0" tIns="0" rIns="0" bIns="0">
            <a:spAutoFit/>
          </a:bodyPr>
          <a:lstStyle/>
          <a:p>
            <a:r>
              <a:rPr lang="de-DE" sz="2200"/>
              <a:t>Überblick über die Verwaltung von Microsoft Teams
</a:t>
            </a:r>
            <a:endParaRPr lang="en-US" sz="2200" dirty="0"/>
          </a:p>
        </p:txBody>
      </p:sp>
    </p:spTree>
    <p:extLst>
      <p:ext uri="{BB962C8B-B14F-4D97-AF65-F5344CB8AC3E}">
        <p14:creationId xmlns:p14="http://schemas.microsoft.com/office/powerpoint/2010/main" val="162263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00059" y="360684"/>
            <a:ext cx="11239464" cy="439465"/>
          </a:xfrm>
        </p:spPr>
        <p:txBody>
          <a:bodyPr>
            <a:normAutofit fontScale="90000"/>
          </a:bodyPr>
          <a:lstStyle/>
          <a:p>
            <a:pPr algn="l"/>
            <a:r>
              <a:rPr lang="en-US" dirty="0" err="1"/>
              <a:t>Übungen</a:t>
            </a:r>
            <a:r>
              <a:rPr lang="en-US" dirty="0"/>
              <a:t> </a:t>
            </a:r>
            <a:r>
              <a:rPr lang="en-US" dirty="0" err="1"/>
              <a:t>zu</a:t>
            </a:r>
            <a:r>
              <a:rPr lang="en-US" dirty="0"/>
              <a:t> Modul 1</a:t>
            </a:r>
          </a:p>
        </p:txBody>
      </p:sp>
      <p:pic>
        <p:nvPicPr>
          <p:cNvPr id="24" name="Picture 23" descr="Icon of three rectangles with a check mark at each end">
            <a:extLst>
              <a:ext uri="{FF2B5EF4-FFF2-40B4-BE49-F238E27FC236}">
                <a16:creationId xmlns:a16="http://schemas.microsoft.com/office/drawing/2014/main" id="{94190EEC-C0FC-4E76-8355-6F1BE3193237}"/>
              </a:ext>
            </a:extLst>
          </p:cNvPr>
          <p:cNvPicPr>
            <a:picLocks/>
          </p:cNvPicPr>
          <p:nvPr/>
        </p:nvPicPr>
        <p:blipFill>
          <a:blip r:embed="rId3"/>
          <a:stretch>
            <a:fillRect/>
          </a:stretch>
        </p:blipFill>
        <p:spPr>
          <a:xfrm>
            <a:off x="576580" y="1432065"/>
            <a:ext cx="996696" cy="996696"/>
          </a:xfrm>
          <a:prstGeom prst="rect">
            <a:avLst/>
          </a:prstGeom>
        </p:spPr>
      </p:pic>
      <p:sp>
        <p:nvSpPr>
          <p:cNvPr id="25" name="TextBox 24">
            <a:extLst>
              <a:ext uri="{FF2B5EF4-FFF2-40B4-BE49-F238E27FC236}">
                <a16:creationId xmlns:a16="http://schemas.microsoft.com/office/drawing/2014/main" id="{6CECEF22-0D4F-4BBE-B4E5-496B3E0FAE66}"/>
              </a:ext>
            </a:extLst>
          </p:cNvPr>
          <p:cNvSpPr txBox="1"/>
          <p:nvPr/>
        </p:nvSpPr>
        <p:spPr>
          <a:xfrm>
            <a:off x="1829175" y="1745747"/>
            <a:ext cx="9991198" cy="369332"/>
          </a:xfrm>
          <a:prstGeom prst="rect">
            <a:avLst/>
          </a:prstGeom>
          <a:noFill/>
        </p:spPr>
        <p:txBody>
          <a:bodyPr wrap="square" lIns="0" tIns="0" rIns="0" bIns="0" rtlCol="0">
            <a:spAutoFit/>
          </a:bodyPr>
          <a:lstStyle/>
          <a:p>
            <a:pPr lvl="0" fontAlgn="base"/>
            <a:r>
              <a:rPr lang="de-DE" sz="2400" dirty="0"/>
              <a:t>Übung 1: Vorbereiten von Teamrollen und Lizenzen</a:t>
            </a:r>
            <a:endParaRPr lang="en-US" sz="2400" dirty="0"/>
          </a:p>
        </p:txBody>
      </p:sp>
      <p:cxnSp>
        <p:nvCxnSpPr>
          <p:cNvPr id="26" name="Straight Connector 25">
            <a:extLst>
              <a:ext uri="{FF2B5EF4-FFF2-40B4-BE49-F238E27FC236}">
                <a16:creationId xmlns:a16="http://schemas.microsoft.com/office/drawing/2014/main" id="{E8ED2C20-AA5A-4552-BBDE-2AAD97F1FB3C}"/>
              </a:ext>
              <a:ext uri="{C183D7F6-B498-43B3-948B-1728B52AA6E4}">
                <adec:decorative xmlns:adec="http://schemas.microsoft.com/office/drawing/2017/decorative" val="1"/>
              </a:ext>
            </a:extLst>
          </p:cNvPr>
          <p:cNvCxnSpPr>
            <a:cxnSpLocks/>
          </p:cNvCxnSpPr>
          <p:nvPr/>
        </p:nvCxnSpPr>
        <p:spPr>
          <a:xfrm>
            <a:off x="1828458" y="2656279"/>
            <a:ext cx="100285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7" name="Picture 26" descr="Icon of a circle filled with three smaller circles inside">
            <a:extLst>
              <a:ext uri="{FF2B5EF4-FFF2-40B4-BE49-F238E27FC236}">
                <a16:creationId xmlns:a16="http://schemas.microsoft.com/office/drawing/2014/main" id="{F1CE4C6C-E910-4804-A92B-FBB12F90AA7A}"/>
              </a:ext>
            </a:extLst>
          </p:cNvPr>
          <p:cNvPicPr>
            <a:picLocks/>
          </p:cNvPicPr>
          <p:nvPr/>
        </p:nvPicPr>
        <p:blipFill>
          <a:blip r:embed="rId4"/>
          <a:stretch>
            <a:fillRect/>
          </a:stretch>
        </p:blipFill>
        <p:spPr>
          <a:xfrm>
            <a:off x="579438" y="2883797"/>
            <a:ext cx="996696" cy="996696"/>
          </a:xfrm>
          <a:prstGeom prst="rect">
            <a:avLst/>
          </a:prstGeom>
        </p:spPr>
      </p:pic>
      <p:sp>
        <p:nvSpPr>
          <p:cNvPr id="28" name="TextBox 27">
            <a:extLst>
              <a:ext uri="{FF2B5EF4-FFF2-40B4-BE49-F238E27FC236}">
                <a16:creationId xmlns:a16="http://schemas.microsoft.com/office/drawing/2014/main" id="{689F2704-0E64-4084-AB62-EE5D015A912B}"/>
              </a:ext>
            </a:extLst>
          </p:cNvPr>
          <p:cNvSpPr txBox="1"/>
          <p:nvPr/>
        </p:nvSpPr>
        <p:spPr>
          <a:xfrm>
            <a:off x="1829523" y="3197479"/>
            <a:ext cx="9972986" cy="369332"/>
          </a:xfrm>
          <a:prstGeom prst="rect">
            <a:avLst/>
          </a:prstGeom>
          <a:noFill/>
        </p:spPr>
        <p:txBody>
          <a:bodyPr wrap="square" lIns="0" tIns="0" rIns="0" bIns="0" rtlCol="0">
            <a:spAutoFit/>
          </a:bodyPr>
          <a:lstStyle/>
          <a:p>
            <a:pPr lvl="0" fontAlgn="base"/>
            <a:r>
              <a:rPr lang="de-DE" sz="2400" dirty="0"/>
              <a:t>Übung 2: Entdecken Sie PowerShell-</a:t>
            </a:r>
            <a:r>
              <a:rPr lang="de-DE" sz="2400" dirty="0" err="1"/>
              <a:t>Cmdlets</a:t>
            </a:r>
            <a:r>
              <a:rPr lang="de-DE" sz="2400" dirty="0"/>
              <a:t> für Teams</a:t>
            </a:r>
            <a:endParaRPr lang="en-US" sz="2400" dirty="0"/>
          </a:p>
        </p:txBody>
      </p:sp>
      <p:cxnSp>
        <p:nvCxnSpPr>
          <p:cNvPr id="29" name="Straight Connector 28">
            <a:extLst>
              <a:ext uri="{FF2B5EF4-FFF2-40B4-BE49-F238E27FC236}">
                <a16:creationId xmlns:a16="http://schemas.microsoft.com/office/drawing/2014/main" id="{CDC33A70-0622-49BF-A463-862881911462}"/>
              </a:ext>
              <a:ext uri="{C183D7F6-B498-43B3-948B-1728B52AA6E4}">
                <adec:decorative xmlns:adec="http://schemas.microsoft.com/office/drawing/2017/decorative" val="1"/>
              </a:ext>
            </a:extLst>
          </p:cNvPr>
          <p:cNvCxnSpPr>
            <a:cxnSpLocks/>
          </p:cNvCxnSpPr>
          <p:nvPr/>
        </p:nvCxnSpPr>
        <p:spPr>
          <a:xfrm>
            <a:off x="1828458" y="4108011"/>
            <a:ext cx="1002858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Icon of three people">
            <a:extLst>
              <a:ext uri="{FF2B5EF4-FFF2-40B4-BE49-F238E27FC236}">
                <a16:creationId xmlns:a16="http://schemas.microsoft.com/office/drawing/2014/main" id="{8AFE9E09-1334-475F-AEEE-59A4F8D8BD3B}"/>
              </a:ext>
            </a:extLst>
          </p:cNvPr>
          <p:cNvPicPr>
            <a:picLocks/>
          </p:cNvPicPr>
          <p:nvPr/>
        </p:nvPicPr>
        <p:blipFill>
          <a:blip r:embed="rId5"/>
          <a:stretch>
            <a:fillRect/>
          </a:stretch>
        </p:blipFill>
        <p:spPr>
          <a:xfrm>
            <a:off x="572389" y="4335529"/>
            <a:ext cx="996696" cy="996696"/>
          </a:xfrm>
          <a:prstGeom prst="rect">
            <a:avLst/>
          </a:prstGeom>
        </p:spPr>
      </p:pic>
      <p:sp>
        <p:nvSpPr>
          <p:cNvPr id="31" name="TextBox 30">
            <a:extLst>
              <a:ext uri="{FF2B5EF4-FFF2-40B4-BE49-F238E27FC236}">
                <a16:creationId xmlns:a16="http://schemas.microsoft.com/office/drawing/2014/main" id="{A020098D-A72E-42FF-AD4B-26AEF48A92D6}"/>
              </a:ext>
            </a:extLst>
          </p:cNvPr>
          <p:cNvSpPr txBox="1"/>
          <p:nvPr/>
        </p:nvSpPr>
        <p:spPr>
          <a:xfrm>
            <a:off x="1828800" y="4649211"/>
            <a:ext cx="10010723" cy="369332"/>
          </a:xfrm>
          <a:prstGeom prst="rect">
            <a:avLst/>
          </a:prstGeom>
          <a:noFill/>
        </p:spPr>
        <p:txBody>
          <a:bodyPr wrap="square" lIns="0" tIns="0" rIns="0" bIns="0" rtlCol="0">
            <a:spAutoFit/>
          </a:bodyPr>
          <a:lstStyle/>
          <a:p>
            <a:pPr lvl="0" fontAlgn="base"/>
            <a:r>
              <a:rPr lang="de-DE" sz="2400" dirty="0"/>
              <a:t>Übung 3: Erstellen von Gruppen und Teams</a:t>
            </a:r>
            <a:endParaRPr lang="en-US" sz="2400" dirty="0"/>
          </a:p>
        </p:txBody>
      </p:sp>
    </p:spTree>
    <p:extLst>
      <p:ext uri="{BB962C8B-B14F-4D97-AF65-F5344CB8AC3E}">
        <p14:creationId xmlns:p14="http://schemas.microsoft.com/office/powerpoint/2010/main" val="32444680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Lektion</a:t>
            </a:r>
            <a:r>
              <a:rPr lang="bs-Latn-BA" dirty="0"/>
              <a:t> 1:</a:t>
            </a:r>
            <a:r>
              <a:rPr lang="en-GB" dirty="0"/>
              <a:t> </a:t>
            </a:r>
            <a:r>
              <a:rPr lang="en-GB" dirty="0" err="1"/>
              <a:t>Überblick</a:t>
            </a:r>
            <a:r>
              <a:rPr lang="en-GB" dirty="0"/>
              <a:t> über Microsoft Teams </a:t>
            </a:r>
            <a:endParaRPr lang="en-US" dirty="0"/>
          </a:p>
        </p:txBody>
      </p:sp>
      <p:pic>
        <p:nvPicPr>
          <p:cNvPr id="8" name="Picture 7" descr="Icon of an eye">
            <a:extLst>
              <a:ext uri="{FF2B5EF4-FFF2-40B4-BE49-F238E27FC236}">
                <a16:creationId xmlns:a16="http://schemas.microsoft.com/office/drawing/2014/main" id="{6F43BAAA-6CC5-4BDC-A903-26BB6AA7A64D}"/>
              </a:ext>
            </a:extLst>
          </p:cNvPr>
          <p:cNvPicPr>
            <a:picLocks noChangeAspect="1"/>
          </p:cNvPicPr>
          <p:nvPr/>
        </p:nvPicPr>
        <p:blipFill>
          <a:blip r:embed="rId3"/>
          <a:stretch>
            <a:fillRect/>
          </a:stretch>
        </p:blipFill>
        <p:spPr>
          <a:xfrm>
            <a:off x="10398782" y="2892423"/>
            <a:ext cx="1085217" cy="1085217"/>
          </a:xfrm>
          <a:prstGeom prst="rect">
            <a:avLst/>
          </a:prstGeom>
        </p:spPr>
      </p:pic>
    </p:spTree>
    <p:extLst>
      <p:ext uri="{BB962C8B-B14F-4D97-AF65-F5344CB8AC3E}">
        <p14:creationId xmlns:p14="http://schemas.microsoft.com/office/powerpoint/2010/main" val="2698537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200" y="304290"/>
            <a:ext cx="6257941" cy="439465"/>
          </a:xfrm>
        </p:spPr>
        <p:txBody>
          <a:bodyPr>
            <a:normAutofit fontScale="90000"/>
          </a:bodyPr>
          <a:lstStyle/>
          <a:p>
            <a:r>
              <a:rPr lang="de-DE" dirty="0"/>
              <a:t>Einführung in die Lerninhalte</a:t>
            </a:r>
            <a:endParaRPr lang="en-US" dirty="0"/>
          </a:p>
        </p:txBody>
      </p:sp>
      <p:sp>
        <p:nvSpPr>
          <p:cNvPr id="6" name="Rectangle 13"/>
          <p:cNvSpPr>
            <a:spLocks noGrp="1"/>
          </p:cNvSpPr>
          <p:nvPr>
            <p:ph type="body" sz="quarter" idx="4294967295"/>
          </p:nvPr>
        </p:nvSpPr>
        <p:spPr>
          <a:xfrm>
            <a:off x="1312187" y="5903889"/>
            <a:ext cx="5111750" cy="584775"/>
          </a:xfrm>
        </p:spPr>
        <p:txBody>
          <a:bodyPr wrap="square" anchor="ctr">
            <a:spAutoFit/>
          </a:bodyPr>
          <a:lstStyle/>
          <a:p>
            <a:pPr marL="0" lvl="0" indent="0">
              <a:buNone/>
            </a:pPr>
            <a:r>
              <a:rPr lang="de-DE" sz="1600" dirty="0"/>
              <a:t>Beschreiben der Sprachkommunikationsfunktionen von Teams</a:t>
            </a:r>
            <a:endParaRPr lang="en-US" sz="1600" dirty="0"/>
          </a:p>
        </p:txBody>
      </p:sp>
      <p:sp>
        <p:nvSpPr>
          <p:cNvPr id="7" name="Rectangle 6">
            <a:extLst>
              <a:ext uri="{FF2B5EF4-FFF2-40B4-BE49-F238E27FC236}">
                <a16:creationId xmlns:a16="http://schemas.microsoft.com/office/drawing/2014/main" id="{4E9F5815-2A75-4C9F-8357-1EE5DD9F83A1}"/>
              </a:ext>
            </a:extLst>
          </p:cNvPr>
          <p:cNvSpPr>
            <a:spLocks/>
          </p:cNvSpPr>
          <p:nvPr/>
        </p:nvSpPr>
        <p:spPr>
          <a:xfrm>
            <a:off x="600059" y="1078992"/>
            <a:ext cx="3321102" cy="615553"/>
          </a:xfrm>
          <a:prstGeom prst="rect">
            <a:avLst/>
          </a:prstGeom>
        </p:spPr>
        <p:txBody>
          <a:bodyPr wrap="none" lIns="0" tIns="0" rIns="0" bIns="0">
            <a:spAutoFit/>
          </a:bodyPr>
          <a:lstStyle/>
          <a:p>
            <a:r>
              <a:rPr lang="de-DE" sz="2000">
                <a:latin typeface="+mj-lt"/>
              </a:rPr>
              <a:t>Nach dieser Lektion können Sie:
</a:t>
            </a:r>
            <a:endParaRPr lang="en-US" sz="2000" dirty="0">
              <a:latin typeface="+mj-lt"/>
            </a:endParaRPr>
          </a:p>
        </p:txBody>
      </p:sp>
      <p:pic>
        <p:nvPicPr>
          <p:cNvPr id="63" name="Picture 62" descr="Icon of two people with chat bubble ">
            <a:extLst>
              <a:ext uri="{FF2B5EF4-FFF2-40B4-BE49-F238E27FC236}">
                <a16:creationId xmlns:a16="http://schemas.microsoft.com/office/drawing/2014/main" id="{9D3BEF51-8FB4-46D7-88E6-E8A0CBF0CB59}"/>
              </a:ext>
            </a:extLst>
          </p:cNvPr>
          <p:cNvPicPr>
            <a:picLocks noChangeAspect="1"/>
          </p:cNvPicPr>
          <p:nvPr/>
        </p:nvPicPr>
        <p:blipFill>
          <a:blip r:embed="rId3"/>
          <a:stretch>
            <a:fillRect/>
          </a:stretch>
        </p:blipFill>
        <p:spPr>
          <a:xfrm>
            <a:off x="584200" y="1433898"/>
            <a:ext cx="595884" cy="595884"/>
          </a:xfrm>
          <a:prstGeom prst="rect">
            <a:avLst/>
          </a:prstGeom>
        </p:spPr>
      </p:pic>
      <p:sp>
        <p:nvSpPr>
          <p:cNvPr id="8" name="Rectangle 7">
            <a:extLst>
              <a:ext uri="{FF2B5EF4-FFF2-40B4-BE49-F238E27FC236}">
                <a16:creationId xmlns:a16="http://schemas.microsoft.com/office/drawing/2014/main" id="{09870FF4-A885-4377-A998-A81167118ECE}"/>
              </a:ext>
            </a:extLst>
          </p:cNvPr>
          <p:cNvSpPr>
            <a:spLocks/>
          </p:cNvSpPr>
          <p:nvPr/>
        </p:nvSpPr>
        <p:spPr>
          <a:xfrm>
            <a:off x="1376516" y="1608730"/>
            <a:ext cx="5110911" cy="246221"/>
          </a:xfrm>
          <a:prstGeom prst="rect">
            <a:avLst/>
          </a:prstGeom>
        </p:spPr>
        <p:txBody>
          <a:bodyPr wrap="square" lIns="0" tIns="0" rIns="0" bIns="0" anchor="ctr">
            <a:spAutoFit/>
          </a:bodyPr>
          <a:lstStyle/>
          <a:p>
            <a:pPr lvl="0"/>
            <a:r>
              <a:rPr lang="de-DE" sz="1600" dirty="0"/>
              <a:t>Beschreiben, wofür Microsoft Teams verwendet wird</a:t>
            </a:r>
            <a:endParaRPr lang="en-US" sz="1600" dirty="0"/>
          </a:p>
        </p:txBody>
      </p:sp>
      <p:cxnSp>
        <p:nvCxnSpPr>
          <p:cNvPr id="18" name="Straight Connector 17">
            <a:extLst>
              <a:ext uri="{FF2B5EF4-FFF2-40B4-BE49-F238E27FC236}">
                <a16:creationId xmlns:a16="http://schemas.microsoft.com/office/drawing/2014/main" id="{30682945-7751-4A5B-AC67-845C973965F5}"/>
              </a:ext>
              <a:ext uri="{C183D7F6-B498-43B3-948B-1728B52AA6E4}">
                <adec:decorative xmlns:adec="http://schemas.microsoft.com/office/drawing/2017/decorative" val="1"/>
              </a:ext>
            </a:extLst>
          </p:cNvPr>
          <p:cNvCxnSpPr>
            <a:cxnSpLocks/>
          </p:cNvCxnSpPr>
          <p:nvPr/>
        </p:nvCxnSpPr>
        <p:spPr>
          <a:xfrm>
            <a:off x="1376516" y="2103876"/>
            <a:ext cx="511091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4" name="Picture 63" descr="Icon of circular arrow">
            <a:extLst>
              <a:ext uri="{FF2B5EF4-FFF2-40B4-BE49-F238E27FC236}">
                <a16:creationId xmlns:a16="http://schemas.microsoft.com/office/drawing/2014/main" id="{7E5EB212-787D-402B-B9CA-80C8BF863488}"/>
              </a:ext>
            </a:extLst>
          </p:cNvPr>
          <p:cNvPicPr>
            <a:picLocks noChangeAspect="1"/>
          </p:cNvPicPr>
          <p:nvPr/>
        </p:nvPicPr>
        <p:blipFill>
          <a:blip r:embed="rId4"/>
          <a:stretch>
            <a:fillRect/>
          </a:stretch>
        </p:blipFill>
        <p:spPr>
          <a:xfrm>
            <a:off x="584200" y="2177971"/>
            <a:ext cx="595884" cy="595884"/>
          </a:xfrm>
          <a:prstGeom prst="rect">
            <a:avLst/>
          </a:prstGeom>
        </p:spPr>
      </p:pic>
      <p:sp>
        <p:nvSpPr>
          <p:cNvPr id="9" name="Rectangle 8">
            <a:extLst>
              <a:ext uri="{FF2B5EF4-FFF2-40B4-BE49-F238E27FC236}">
                <a16:creationId xmlns:a16="http://schemas.microsoft.com/office/drawing/2014/main" id="{50FBEE81-8621-4A68-9DB7-98156AF3EB23}"/>
              </a:ext>
            </a:extLst>
          </p:cNvPr>
          <p:cNvSpPr>
            <a:spLocks/>
          </p:cNvSpPr>
          <p:nvPr/>
        </p:nvSpPr>
        <p:spPr>
          <a:xfrm>
            <a:off x="1376516" y="2352803"/>
            <a:ext cx="5110911" cy="246221"/>
          </a:xfrm>
          <a:prstGeom prst="rect">
            <a:avLst/>
          </a:prstGeom>
        </p:spPr>
        <p:txBody>
          <a:bodyPr wrap="square" lIns="0" tIns="0" rIns="0" bIns="0" anchor="ctr">
            <a:spAutoFit/>
          </a:bodyPr>
          <a:lstStyle/>
          <a:p>
            <a:pPr lvl="0"/>
            <a:r>
              <a:rPr lang="de-DE" sz="1600" dirty="0"/>
              <a:t>Erläutern der Microsoft Teams-Integration mit Microsoft 365</a:t>
            </a:r>
            <a:endParaRPr lang="en-US" sz="1600" dirty="0"/>
          </a:p>
        </p:txBody>
      </p:sp>
      <p:cxnSp>
        <p:nvCxnSpPr>
          <p:cNvPr id="19" name="Straight Connector 18">
            <a:extLst>
              <a:ext uri="{FF2B5EF4-FFF2-40B4-BE49-F238E27FC236}">
                <a16:creationId xmlns:a16="http://schemas.microsoft.com/office/drawing/2014/main" id="{85667C63-BAD0-4035-B021-4B4F411E028D}"/>
              </a:ext>
              <a:ext uri="{C183D7F6-B498-43B3-948B-1728B52AA6E4}">
                <adec:decorative xmlns:adec="http://schemas.microsoft.com/office/drawing/2017/decorative" val="1"/>
              </a:ext>
            </a:extLst>
          </p:cNvPr>
          <p:cNvCxnSpPr>
            <a:cxnSpLocks/>
          </p:cNvCxnSpPr>
          <p:nvPr/>
        </p:nvCxnSpPr>
        <p:spPr>
          <a:xfrm>
            <a:off x="1376516" y="2847948"/>
            <a:ext cx="511091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Picture 64" descr="Icon if right arrow">
            <a:extLst>
              <a:ext uri="{FF2B5EF4-FFF2-40B4-BE49-F238E27FC236}">
                <a16:creationId xmlns:a16="http://schemas.microsoft.com/office/drawing/2014/main" id="{1BEECE33-C008-4823-870E-86BC65719FC6}"/>
              </a:ext>
            </a:extLst>
          </p:cNvPr>
          <p:cNvPicPr>
            <a:picLocks noChangeAspect="1"/>
          </p:cNvPicPr>
          <p:nvPr/>
        </p:nvPicPr>
        <p:blipFill>
          <a:blip r:embed="rId5"/>
          <a:stretch>
            <a:fillRect/>
          </a:stretch>
        </p:blipFill>
        <p:spPr>
          <a:xfrm>
            <a:off x="584200" y="2922044"/>
            <a:ext cx="595884" cy="595884"/>
          </a:xfrm>
          <a:prstGeom prst="rect">
            <a:avLst/>
          </a:prstGeom>
        </p:spPr>
      </p:pic>
      <p:sp>
        <p:nvSpPr>
          <p:cNvPr id="10" name="Rectangle 9">
            <a:extLst>
              <a:ext uri="{FF2B5EF4-FFF2-40B4-BE49-F238E27FC236}">
                <a16:creationId xmlns:a16="http://schemas.microsoft.com/office/drawing/2014/main" id="{B1FDC1CD-0771-472E-A477-BA57DE87309B}"/>
              </a:ext>
            </a:extLst>
          </p:cNvPr>
          <p:cNvSpPr>
            <a:spLocks/>
          </p:cNvSpPr>
          <p:nvPr/>
        </p:nvSpPr>
        <p:spPr>
          <a:xfrm>
            <a:off x="1376516" y="2973766"/>
            <a:ext cx="5110911" cy="492443"/>
          </a:xfrm>
          <a:prstGeom prst="rect">
            <a:avLst/>
          </a:prstGeom>
        </p:spPr>
        <p:txBody>
          <a:bodyPr wrap="square" lIns="0" tIns="0" rIns="0" bIns="0" anchor="ctr">
            <a:spAutoFit/>
          </a:bodyPr>
          <a:lstStyle/>
          <a:p>
            <a:pPr lvl="0"/>
            <a:r>
              <a:rPr lang="de-DE" sz="1600" dirty="0"/>
              <a:t>Beschreiben der Integration von Microsoft Power Plattform in Teams</a:t>
            </a:r>
            <a:endParaRPr lang="en-US" sz="1600" dirty="0"/>
          </a:p>
        </p:txBody>
      </p:sp>
      <p:cxnSp>
        <p:nvCxnSpPr>
          <p:cNvPr id="20" name="Straight Connector 19">
            <a:extLst>
              <a:ext uri="{FF2B5EF4-FFF2-40B4-BE49-F238E27FC236}">
                <a16:creationId xmlns:a16="http://schemas.microsoft.com/office/drawing/2014/main" id="{8BDA8254-A132-4A31-A7BF-E5D33ADBC4EA}"/>
              </a:ext>
              <a:ext uri="{C183D7F6-B498-43B3-948B-1728B52AA6E4}">
                <adec:decorative xmlns:adec="http://schemas.microsoft.com/office/drawing/2017/decorative" val="1"/>
              </a:ext>
            </a:extLst>
          </p:cNvPr>
          <p:cNvCxnSpPr>
            <a:cxnSpLocks/>
          </p:cNvCxnSpPr>
          <p:nvPr/>
        </p:nvCxnSpPr>
        <p:spPr>
          <a:xfrm>
            <a:off x="1376516" y="3592020"/>
            <a:ext cx="511091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6" name="Picture 65" descr="Icon of bulb with check mark">
            <a:extLst>
              <a:ext uri="{FF2B5EF4-FFF2-40B4-BE49-F238E27FC236}">
                <a16:creationId xmlns:a16="http://schemas.microsoft.com/office/drawing/2014/main" id="{C9BB68A0-4E62-4335-B698-F5D70469BAFD}"/>
              </a:ext>
            </a:extLst>
          </p:cNvPr>
          <p:cNvPicPr>
            <a:picLocks noChangeAspect="1"/>
          </p:cNvPicPr>
          <p:nvPr/>
        </p:nvPicPr>
        <p:blipFill>
          <a:blip r:embed="rId6"/>
          <a:stretch>
            <a:fillRect/>
          </a:stretch>
        </p:blipFill>
        <p:spPr>
          <a:xfrm>
            <a:off x="584200" y="3666117"/>
            <a:ext cx="595884" cy="595884"/>
          </a:xfrm>
          <a:prstGeom prst="rect">
            <a:avLst/>
          </a:prstGeom>
        </p:spPr>
      </p:pic>
      <p:sp>
        <p:nvSpPr>
          <p:cNvPr id="11" name="Rectangle 10">
            <a:extLst>
              <a:ext uri="{FF2B5EF4-FFF2-40B4-BE49-F238E27FC236}">
                <a16:creationId xmlns:a16="http://schemas.microsoft.com/office/drawing/2014/main" id="{4E5CA638-2A5A-465D-9D67-51EBFF51C3AF}"/>
              </a:ext>
            </a:extLst>
          </p:cNvPr>
          <p:cNvSpPr>
            <a:spLocks/>
          </p:cNvSpPr>
          <p:nvPr/>
        </p:nvSpPr>
        <p:spPr>
          <a:xfrm>
            <a:off x="1376516" y="3840949"/>
            <a:ext cx="5110911" cy="246221"/>
          </a:xfrm>
          <a:prstGeom prst="rect">
            <a:avLst/>
          </a:prstGeom>
        </p:spPr>
        <p:txBody>
          <a:bodyPr wrap="square" lIns="0" tIns="0" rIns="0" bIns="0" anchor="ctr">
            <a:spAutoFit/>
          </a:bodyPr>
          <a:lstStyle/>
          <a:p>
            <a:pPr lvl="0"/>
            <a:r>
              <a:rPr lang="de-DE" sz="1600" dirty="0"/>
              <a:t>Beleuchten der Architektur von Microsoft Teams</a:t>
            </a:r>
            <a:endParaRPr lang="en-US" sz="1600" dirty="0"/>
          </a:p>
        </p:txBody>
      </p:sp>
      <p:cxnSp>
        <p:nvCxnSpPr>
          <p:cNvPr id="21" name="Straight Connector 20">
            <a:extLst>
              <a:ext uri="{FF2B5EF4-FFF2-40B4-BE49-F238E27FC236}">
                <a16:creationId xmlns:a16="http://schemas.microsoft.com/office/drawing/2014/main" id="{5FB82A9A-68D5-496F-932C-72D4FCBDBD31}"/>
              </a:ext>
              <a:ext uri="{C183D7F6-B498-43B3-948B-1728B52AA6E4}">
                <adec:decorative xmlns:adec="http://schemas.microsoft.com/office/drawing/2017/decorative" val="1"/>
              </a:ext>
            </a:extLst>
          </p:cNvPr>
          <p:cNvCxnSpPr>
            <a:cxnSpLocks/>
          </p:cNvCxnSpPr>
          <p:nvPr/>
        </p:nvCxnSpPr>
        <p:spPr>
          <a:xfrm>
            <a:off x="1376516" y="4336092"/>
            <a:ext cx="511091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7" name="Picture 66" descr="Icon of two folders with left and right arrows">
            <a:extLst>
              <a:ext uri="{FF2B5EF4-FFF2-40B4-BE49-F238E27FC236}">
                <a16:creationId xmlns:a16="http://schemas.microsoft.com/office/drawing/2014/main" id="{95FB613E-C4E2-4B31-AB84-B123D7485DB9}"/>
              </a:ext>
            </a:extLst>
          </p:cNvPr>
          <p:cNvPicPr>
            <a:picLocks noChangeAspect="1"/>
          </p:cNvPicPr>
          <p:nvPr/>
        </p:nvPicPr>
        <p:blipFill>
          <a:blip r:embed="rId7"/>
          <a:stretch>
            <a:fillRect/>
          </a:stretch>
        </p:blipFill>
        <p:spPr>
          <a:xfrm>
            <a:off x="584200" y="4410190"/>
            <a:ext cx="595884" cy="595884"/>
          </a:xfrm>
          <a:prstGeom prst="rect">
            <a:avLst/>
          </a:prstGeom>
        </p:spPr>
      </p:pic>
      <p:sp>
        <p:nvSpPr>
          <p:cNvPr id="12" name="Rectangle 11">
            <a:extLst>
              <a:ext uri="{FF2B5EF4-FFF2-40B4-BE49-F238E27FC236}">
                <a16:creationId xmlns:a16="http://schemas.microsoft.com/office/drawing/2014/main" id="{49D06DB3-7029-4AC1-ADD4-5A26DCFC1600}"/>
              </a:ext>
            </a:extLst>
          </p:cNvPr>
          <p:cNvSpPr>
            <a:spLocks/>
          </p:cNvSpPr>
          <p:nvPr/>
        </p:nvSpPr>
        <p:spPr>
          <a:xfrm>
            <a:off x="1376516" y="4461912"/>
            <a:ext cx="5110911" cy="492443"/>
          </a:xfrm>
          <a:prstGeom prst="rect">
            <a:avLst/>
          </a:prstGeom>
        </p:spPr>
        <p:txBody>
          <a:bodyPr wrap="square" lIns="0" tIns="0" rIns="0" bIns="0" anchor="ctr">
            <a:spAutoFit/>
          </a:bodyPr>
          <a:lstStyle/>
          <a:p>
            <a:pPr lvl="0"/>
            <a:r>
              <a:rPr lang="de-DE" sz="1600" dirty="0"/>
              <a:t>Beschreiben der Interaktion von Microsoft Teams mit SharePoint und OneDrive in Microsoft 365</a:t>
            </a:r>
            <a:endParaRPr lang="en-US" sz="1600" dirty="0"/>
          </a:p>
        </p:txBody>
      </p:sp>
      <p:cxnSp>
        <p:nvCxnSpPr>
          <p:cNvPr id="22" name="Straight Connector 21">
            <a:extLst>
              <a:ext uri="{FF2B5EF4-FFF2-40B4-BE49-F238E27FC236}">
                <a16:creationId xmlns:a16="http://schemas.microsoft.com/office/drawing/2014/main" id="{449FCE47-300E-419B-8757-BAFDF5213C49}"/>
              </a:ext>
              <a:ext uri="{C183D7F6-B498-43B3-948B-1728B52AA6E4}">
                <adec:decorative xmlns:adec="http://schemas.microsoft.com/office/drawing/2017/decorative" val="1"/>
              </a:ext>
            </a:extLst>
          </p:cNvPr>
          <p:cNvCxnSpPr>
            <a:cxnSpLocks/>
          </p:cNvCxnSpPr>
          <p:nvPr/>
        </p:nvCxnSpPr>
        <p:spPr>
          <a:xfrm>
            <a:off x="1376516" y="5080164"/>
            <a:ext cx="511091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8" name="Picture 67" descr="Icon of width caret">
            <a:extLst>
              <a:ext uri="{FF2B5EF4-FFF2-40B4-BE49-F238E27FC236}">
                <a16:creationId xmlns:a16="http://schemas.microsoft.com/office/drawing/2014/main" id="{2541D78B-73F3-4882-BCA7-A93D73C23718}"/>
              </a:ext>
            </a:extLst>
          </p:cNvPr>
          <p:cNvPicPr>
            <a:picLocks noChangeAspect="1"/>
          </p:cNvPicPr>
          <p:nvPr/>
        </p:nvPicPr>
        <p:blipFill>
          <a:blip r:embed="rId8"/>
          <a:stretch>
            <a:fillRect/>
          </a:stretch>
        </p:blipFill>
        <p:spPr>
          <a:xfrm>
            <a:off x="584200" y="5154263"/>
            <a:ext cx="595884" cy="595884"/>
          </a:xfrm>
          <a:prstGeom prst="rect">
            <a:avLst/>
          </a:prstGeom>
        </p:spPr>
      </p:pic>
      <p:sp>
        <p:nvSpPr>
          <p:cNvPr id="13" name="Rectangle 12">
            <a:extLst>
              <a:ext uri="{FF2B5EF4-FFF2-40B4-BE49-F238E27FC236}">
                <a16:creationId xmlns:a16="http://schemas.microsoft.com/office/drawing/2014/main" id="{4D21A941-D10E-48F5-9E50-F1C3B1F1BEBA}"/>
              </a:ext>
            </a:extLst>
          </p:cNvPr>
          <p:cNvSpPr>
            <a:spLocks/>
          </p:cNvSpPr>
          <p:nvPr/>
        </p:nvSpPr>
        <p:spPr>
          <a:xfrm>
            <a:off x="1376516" y="5205985"/>
            <a:ext cx="5110911" cy="492443"/>
          </a:xfrm>
          <a:prstGeom prst="rect">
            <a:avLst/>
          </a:prstGeom>
        </p:spPr>
        <p:txBody>
          <a:bodyPr wrap="square" lIns="0" tIns="0" rIns="0" bIns="0" anchor="ctr">
            <a:spAutoFit/>
          </a:bodyPr>
          <a:lstStyle/>
          <a:p>
            <a:pPr lvl="0"/>
            <a:r>
              <a:rPr lang="de-DE" sz="1600" dirty="0"/>
              <a:t>Beschreiben der Interaktion von Microsoft Teams mit Exchange</a:t>
            </a:r>
            <a:endParaRPr lang="en-US" sz="1600" dirty="0"/>
          </a:p>
        </p:txBody>
      </p:sp>
      <p:cxnSp>
        <p:nvCxnSpPr>
          <p:cNvPr id="23" name="Straight Connector 22">
            <a:extLst>
              <a:ext uri="{FF2B5EF4-FFF2-40B4-BE49-F238E27FC236}">
                <a16:creationId xmlns:a16="http://schemas.microsoft.com/office/drawing/2014/main" id="{C149AAF1-8380-47FA-951C-CCDA0AA0CD96}"/>
              </a:ext>
              <a:ext uri="{C183D7F6-B498-43B3-948B-1728B52AA6E4}">
                <adec:decorative xmlns:adec="http://schemas.microsoft.com/office/drawing/2017/decorative" val="1"/>
              </a:ext>
            </a:extLst>
          </p:cNvPr>
          <p:cNvCxnSpPr>
            <a:cxnSpLocks/>
          </p:cNvCxnSpPr>
          <p:nvPr/>
        </p:nvCxnSpPr>
        <p:spPr>
          <a:xfrm>
            <a:off x="1376516" y="5824236"/>
            <a:ext cx="511091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9" name="Picture 68" descr="Icon of a person using communicating device">
            <a:extLst>
              <a:ext uri="{FF2B5EF4-FFF2-40B4-BE49-F238E27FC236}">
                <a16:creationId xmlns:a16="http://schemas.microsoft.com/office/drawing/2014/main" id="{35CFD973-9420-4F6A-8A63-3414403128FC}"/>
              </a:ext>
            </a:extLst>
          </p:cNvPr>
          <p:cNvPicPr>
            <a:picLocks noChangeAspect="1"/>
          </p:cNvPicPr>
          <p:nvPr/>
        </p:nvPicPr>
        <p:blipFill>
          <a:blip r:embed="rId9"/>
          <a:stretch>
            <a:fillRect/>
          </a:stretch>
        </p:blipFill>
        <p:spPr>
          <a:xfrm>
            <a:off x="584200" y="5898335"/>
            <a:ext cx="595884" cy="595884"/>
          </a:xfrm>
          <a:prstGeom prst="rect">
            <a:avLst/>
          </a:prstGeom>
        </p:spPr>
      </p:pic>
    </p:spTree>
    <p:extLst>
      <p:ext uri="{BB962C8B-B14F-4D97-AF65-F5344CB8AC3E}">
        <p14:creationId xmlns:p14="http://schemas.microsoft.com/office/powerpoint/2010/main" val="311132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A521-3821-48C8-8A20-B8F5B946C53B}"/>
              </a:ext>
            </a:extLst>
          </p:cNvPr>
          <p:cNvSpPr>
            <a:spLocks noGrp="1"/>
          </p:cNvSpPr>
          <p:nvPr>
            <p:ph type="title"/>
          </p:nvPr>
        </p:nvSpPr>
        <p:spPr/>
        <p:txBody>
          <a:bodyPr>
            <a:normAutofit fontScale="90000"/>
          </a:bodyPr>
          <a:lstStyle/>
          <a:p>
            <a:pPr algn="l"/>
            <a:r>
              <a:rPr lang="en-GB" dirty="0" err="1"/>
              <a:t>Übersicht</a:t>
            </a:r>
            <a:r>
              <a:rPr lang="en-GB" dirty="0"/>
              <a:t> über Microsoft Teams
</a:t>
            </a:r>
            <a:endParaRPr lang="en-US" dirty="0"/>
          </a:p>
        </p:txBody>
      </p:sp>
      <p:sp>
        <p:nvSpPr>
          <p:cNvPr id="10" name="Rectangle 9">
            <a:extLst>
              <a:ext uri="{FF2B5EF4-FFF2-40B4-BE49-F238E27FC236}">
                <a16:creationId xmlns:a16="http://schemas.microsoft.com/office/drawing/2014/main" id="{AD2998D4-0CE2-4758-A32C-FF6AD1B7B6D9}"/>
              </a:ext>
            </a:extLst>
          </p:cNvPr>
          <p:cNvSpPr>
            <a:spLocks/>
          </p:cNvSpPr>
          <p:nvPr/>
        </p:nvSpPr>
        <p:spPr>
          <a:xfrm>
            <a:off x="588961" y="1436687"/>
            <a:ext cx="5407831" cy="2798024"/>
          </a:xfrm>
          <a:prstGeom prst="rect">
            <a:avLst/>
          </a:prstGeom>
          <a:solidFill>
            <a:schemeClr val="bg1">
              <a:lumMod val="95000"/>
            </a:schemeClr>
          </a:solidFill>
          <a:ln w="19050">
            <a:solidFill>
              <a:srgbClr val="F2F2F2"/>
            </a:solidFill>
          </a:ln>
        </p:spPr>
        <p:txBody>
          <a:bodyPr wrap="square" lIns="91440" tIns="45720" rIns="91440" bIns="45720">
            <a:noAutofit/>
          </a:bodyPr>
          <a:lstStyle/>
          <a:p>
            <a:pPr marL="0" lvl="1"/>
            <a:r>
              <a:rPr lang="de-DE" sz="2000" dirty="0">
                <a:latin typeface="+mj-lt"/>
              </a:rPr>
              <a:t>Microsoft Teams liefert in vier Kernbereichen, um einen digitalen Arbeitsbereich für leistungsstarke Teams zu erstellen:
- Kommunizieren (Chat und Telefonie)
- Zusammenarbeiten
- Anpassen
- Arbeiten Sie mit Zuversicht
</a:t>
            </a:r>
            <a:endParaRPr lang="en-US" dirty="0"/>
          </a:p>
        </p:txBody>
      </p:sp>
      <p:sp>
        <p:nvSpPr>
          <p:cNvPr id="13" name="Text Placeholder 2">
            <a:extLst>
              <a:ext uri="{FF2B5EF4-FFF2-40B4-BE49-F238E27FC236}">
                <a16:creationId xmlns:a16="http://schemas.microsoft.com/office/drawing/2014/main" id="{FC50FAE2-F974-40D2-BD62-C23A18CFD55D}"/>
              </a:ext>
            </a:extLst>
          </p:cNvPr>
          <p:cNvSpPr txBox="1">
            <a:spLocks/>
          </p:cNvSpPr>
          <p:nvPr/>
        </p:nvSpPr>
        <p:spPr>
          <a:xfrm>
            <a:off x="588961" y="4353468"/>
            <a:ext cx="5407831" cy="1915570"/>
          </a:xfrm>
          <a:prstGeom prst="rect">
            <a:avLst/>
          </a:prstGeom>
          <a:solidFill>
            <a:schemeClr val="bg1">
              <a:lumMod val="95000"/>
            </a:schemeClr>
          </a:solidFill>
          <a:ln w="19050">
            <a:solidFill>
              <a:srgbClr val="F2F2F2"/>
            </a:solidFill>
          </a:ln>
        </p:spPr>
        <p:txBody>
          <a:bodyPr vert="horz" wrap="square" lIns="91440" tIns="45720" rIns="91440" bIns="45720"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Clr>
                <a:schemeClr val="tx1"/>
              </a:buClr>
              <a:buSzPct val="100000"/>
              <a:buNone/>
            </a:pPr>
            <a:r>
              <a:rPr lang="en-US" sz="2000" dirty="0" err="1">
                <a:latin typeface="+mj-lt"/>
              </a:rPr>
              <a:t>Tiefe</a:t>
            </a:r>
            <a:r>
              <a:rPr lang="en-US" sz="2000" dirty="0">
                <a:latin typeface="+mj-lt"/>
              </a:rPr>
              <a:t> Integration von Teams </a:t>
            </a:r>
            <a:r>
              <a:rPr lang="en-US" sz="2000" dirty="0" err="1">
                <a:latin typeface="+mj-lt"/>
              </a:rPr>
              <a:t>mit</a:t>
            </a:r>
            <a:r>
              <a:rPr lang="en-US" sz="2000" dirty="0">
                <a:latin typeface="+mj-lt"/>
              </a:rPr>
              <a:t> Office 365:
Teams-</a:t>
            </a:r>
            <a:r>
              <a:rPr lang="en-US" sz="2000" dirty="0" err="1">
                <a:latin typeface="+mj-lt"/>
              </a:rPr>
              <a:t>Kanäle</a:t>
            </a:r>
            <a:r>
              <a:rPr lang="en-US" sz="2000" dirty="0">
                <a:latin typeface="+mj-lt"/>
              </a:rPr>
              <a:t>
- </a:t>
            </a:r>
            <a:r>
              <a:rPr lang="en-US" sz="1800" dirty="0">
                <a:latin typeface="+mj-lt"/>
              </a:rPr>
              <a:t>Standard vs. Private </a:t>
            </a:r>
            <a:r>
              <a:rPr lang="en-US" sz="1800" dirty="0" err="1">
                <a:latin typeface="+mj-lt"/>
              </a:rPr>
              <a:t>Kanäle</a:t>
            </a:r>
            <a:r>
              <a:rPr lang="en-US" sz="2000" dirty="0">
                <a:latin typeface="+mj-lt"/>
              </a:rPr>
              <a:t>
Teams-Chat
- </a:t>
            </a:r>
            <a:r>
              <a:rPr lang="en-US" sz="1800" dirty="0" err="1">
                <a:latin typeface="+mj-lt"/>
              </a:rPr>
              <a:t>Privater</a:t>
            </a:r>
            <a:r>
              <a:rPr lang="en-US" sz="1800" dirty="0">
                <a:latin typeface="+mj-lt"/>
              </a:rPr>
              <a:t> vs. </a:t>
            </a:r>
            <a:r>
              <a:rPr lang="en-US" sz="1800" dirty="0" err="1">
                <a:latin typeface="+mj-lt"/>
              </a:rPr>
              <a:t>Kanal</a:t>
            </a:r>
            <a:r>
              <a:rPr lang="en-US" sz="1800" dirty="0">
                <a:latin typeface="+mj-lt"/>
              </a:rPr>
              <a:t>-Chat</a:t>
            </a:r>
            <a:r>
              <a:rPr lang="en-US" sz="2000" dirty="0">
                <a:latin typeface="+mj-lt"/>
              </a:rPr>
              <a:t>
</a:t>
            </a:r>
            <a:endParaRPr lang="en-US" sz="1800" dirty="0"/>
          </a:p>
        </p:txBody>
      </p:sp>
      <p:pic>
        <p:nvPicPr>
          <p:cNvPr id="9" name="Picture 8" descr="An infographic that shows the 7 topics: Integrated business applications, Stored and share files, Chat and call, Manage projects and work groups, Host meetings, Collaborate on&#10;documents and Manage contacts&#10;revolving around the Microsoft Teams logo">
            <a:extLst>
              <a:ext uri="{FF2B5EF4-FFF2-40B4-BE49-F238E27FC236}">
                <a16:creationId xmlns:a16="http://schemas.microsoft.com/office/drawing/2014/main" id="{06153400-BA28-4FD4-9C5D-7DC773CC6AA8}"/>
              </a:ext>
            </a:extLst>
          </p:cNvPr>
          <p:cNvPicPr>
            <a:picLocks noChangeAspect="1"/>
          </p:cNvPicPr>
          <p:nvPr/>
        </p:nvPicPr>
        <p:blipFill rotWithShape="1">
          <a:blip r:embed="rId3"/>
          <a:srcRect l="-18615" t="-8283" r="-18248" b="-8283"/>
          <a:stretch/>
        </p:blipFill>
        <p:spPr>
          <a:xfrm>
            <a:off x="6115665" y="1430565"/>
            <a:ext cx="5723857" cy="4832351"/>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2032546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9A763462-D8C0-4877-ACFB-1E86CC6D2A64}"/>
              </a:ext>
            </a:extLst>
          </p:cNvPr>
          <p:cNvSpPr>
            <a:spLocks noGrp="1"/>
          </p:cNvSpPr>
          <p:nvPr>
            <p:ph type="title"/>
          </p:nvPr>
        </p:nvSpPr>
        <p:spPr>
          <a:xfrm>
            <a:off x="625460" y="349832"/>
            <a:ext cx="11239464" cy="439465"/>
          </a:xfrm>
        </p:spPr>
        <p:txBody>
          <a:bodyPr>
            <a:normAutofit fontScale="90000"/>
          </a:bodyPr>
          <a:lstStyle/>
          <a:p>
            <a:pPr algn="l"/>
            <a:r>
              <a:rPr lang="en-US" dirty="0"/>
              <a:t>Microsoft Teams Integration </a:t>
            </a:r>
            <a:r>
              <a:rPr lang="en-US" dirty="0" err="1"/>
              <a:t>mit</a:t>
            </a:r>
            <a:r>
              <a:rPr lang="en-US" dirty="0"/>
              <a:t> Microsoft 365 (1/5)</a:t>
            </a:r>
          </a:p>
        </p:txBody>
      </p:sp>
      <p:sp>
        <p:nvSpPr>
          <p:cNvPr id="8" name="Freeform: Shape 7">
            <a:extLst>
              <a:ext uri="{FF2B5EF4-FFF2-40B4-BE49-F238E27FC236}">
                <a16:creationId xmlns:a16="http://schemas.microsoft.com/office/drawing/2014/main" id="{63144927-3BE8-402B-9BC8-31910977A773}"/>
              </a:ext>
            </a:extLst>
          </p:cNvPr>
          <p:cNvSpPr/>
          <p:nvPr/>
        </p:nvSpPr>
        <p:spPr>
          <a:xfrm>
            <a:off x="596952" y="1436688"/>
            <a:ext cx="4918631" cy="2619746"/>
          </a:xfrm>
          <a:custGeom>
            <a:avLst/>
            <a:gdLst>
              <a:gd name="connsiteX0" fmla="*/ 0 w 4429127"/>
              <a:gd name="connsiteY0" fmla="*/ 0 h 2086560"/>
              <a:gd name="connsiteX1" fmla="*/ 4429127 w 4429127"/>
              <a:gd name="connsiteY1" fmla="*/ 0 h 2086560"/>
              <a:gd name="connsiteX2" fmla="*/ 4429127 w 4429127"/>
              <a:gd name="connsiteY2" fmla="*/ 2086560 h 2086560"/>
              <a:gd name="connsiteX3" fmla="*/ 0 w 4429127"/>
              <a:gd name="connsiteY3" fmla="*/ 2086560 h 2086560"/>
              <a:gd name="connsiteX4" fmla="*/ 0 w 4429127"/>
              <a:gd name="connsiteY4" fmla="*/ 0 h 20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9127" h="2086560">
                <a:moveTo>
                  <a:pt x="0" y="0"/>
                </a:moveTo>
                <a:lnTo>
                  <a:pt x="4429127" y="0"/>
                </a:lnTo>
                <a:lnTo>
                  <a:pt x="4429127" y="2086560"/>
                </a:lnTo>
                <a:lnTo>
                  <a:pt x="0" y="2086560"/>
                </a:lnTo>
                <a:lnTo>
                  <a:pt x="0" y="0"/>
                </a:lnTo>
                <a:close/>
              </a:path>
            </a:pathLst>
          </a:custGeom>
          <a:solidFill>
            <a:schemeClr val="bg1">
              <a:lumMod val="95000"/>
            </a:schemeClr>
          </a:solidFill>
          <a:ln w="19050">
            <a:solidFill>
              <a:srgbClr val="F2F2F2"/>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18629" tIns="91197" rIns="91197" bIns="91197" numCol="1" spcCol="1270" anchor="t" anchorCtr="0">
            <a:noAutofit/>
          </a:bodyPr>
          <a:lstStyle/>
          <a:p>
            <a:pPr marL="0" lvl="1" defTabSz="622300">
              <a:spcBef>
                <a:spcPts val="600"/>
              </a:spcBef>
            </a:pPr>
            <a:r>
              <a:rPr lang="en-US" sz="1600" dirty="0">
                <a:solidFill>
                  <a:schemeClr val="tx1"/>
                </a:solidFill>
                <a:latin typeface="+mj-lt"/>
              </a:rPr>
              <a:t>Microsoft 365-Apps und -</a:t>
            </a:r>
            <a:r>
              <a:rPr lang="en-US" sz="1600" dirty="0" err="1">
                <a:solidFill>
                  <a:schemeClr val="tx1"/>
                </a:solidFill>
                <a:latin typeface="+mj-lt"/>
              </a:rPr>
              <a:t>Dienste</a:t>
            </a:r>
            <a:r>
              <a:rPr lang="en-US" sz="1600" dirty="0">
                <a:solidFill>
                  <a:schemeClr val="tx1"/>
                </a:solidFill>
                <a:latin typeface="+mj-lt"/>
              </a:rPr>
              <a:t>:
Outlook
</a:t>
            </a:r>
            <a:r>
              <a:rPr lang="en-US" sz="1600" dirty="0" err="1">
                <a:solidFill>
                  <a:schemeClr val="tx1"/>
                </a:solidFill>
                <a:latin typeface="+mj-lt"/>
              </a:rPr>
              <a:t>Sharepoint</a:t>
            </a:r>
            <a:r>
              <a:rPr lang="en-US" sz="1600" dirty="0">
                <a:solidFill>
                  <a:schemeClr val="tx1"/>
                </a:solidFill>
                <a:latin typeface="+mj-lt"/>
              </a:rPr>
              <a:t> 
Yammer
Forms
Planer und </a:t>
            </a:r>
            <a:r>
              <a:rPr lang="en-US" sz="1600" dirty="0" err="1">
                <a:solidFill>
                  <a:schemeClr val="tx1"/>
                </a:solidFill>
                <a:latin typeface="+mj-lt"/>
              </a:rPr>
              <a:t>Aufgaben</a:t>
            </a:r>
            <a:r>
              <a:rPr lang="en-US" sz="1600" dirty="0">
                <a:solidFill>
                  <a:schemeClr val="tx1"/>
                </a:solidFill>
                <a:latin typeface="+mj-lt"/>
              </a:rPr>
              <a:t>
Streams
Word, Excel, PowerPoint
</a:t>
            </a:r>
            <a:r>
              <a:rPr lang="en-US" sz="1600" dirty="0" err="1">
                <a:solidFill>
                  <a:schemeClr val="tx1"/>
                </a:solidFill>
                <a:latin typeface="+mj-lt"/>
              </a:rPr>
              <a:t>Onenote</a:t>
            </a:r>
            <a:r>
              <a:rPr lang="en-US" sz="1600" dirty="0">
                <a:solidFill>
                  <a:schemeClr val="tx1"/>
                </a:solidFill>
                <a:latin typeface="+mj-lt"/>
              </a:rPr>
              <a:t>
</a:t>
            </a:r>
            <a:endParaRPr lang="en-US" sz="1400" kern="1200" dirty="0"/>
          </a:p>
        </p:txBody>
      </p:sp>
      <p:sp>
        <p:nvSpPr>
          <p:cNvPr id="9" name="Rectangle 8">
            <a:extLst>
              <a:ext uri="{FF2B5EF4-FFF2-40B4-BE49-F238E27FC236}">
                <a16:creationId xmlns:a16="http://schemas.microsoft.com/office/drawing/2014/main" id="{AE3FCD49-34C2-40FB-88E0-7AF78FD81D92}"/>
              </a:ext>
            </a:extLst>
          </p:cNvPr>
          <p:cNvSpPr/>
          <p:nvPr/>
        </p:nvSpPr>
        <p:spPr>
          <a:xfrm>
            <a:off x="588962" y="4155825"/>
            <a:ext cx="4918631" cy="450507"/>
          </a:xfrm>
          <a:prstGeom prst="rect">
            <a:avLst/>
          </a:prstGeom>
          <a:solidFill>
            <a:schemeClr val="bg1">
              <a:lumMod val="95000"/>
            </a:schemeClr>
          </a:solidFill>
          <a:ln w="19050">
            <a:solidFill>
              <a:srgbClr val="F2F2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629" tIns="91197" rIns="91197" bIns="91197" numCol="1" spcCol="1270" anchor="ctr" anchorCtr="0">
            <a:noAutofit/>
          </a:bodyPr>
          <a:lstStyle/>
          <a:p>
            <a:pPr marL="0" lvl="0" indent="0" algn="l" defTabSz="800100">
              <a:spcBef>
                <a:spcPct val="0"/>
              </a:spcBef>
              <a:spcAft>
                <a:spcPct val="35000"/>
              </a:spcAft>
              <a:buNone/>
            </a:pPr>
            <a:r>
              <a:rPr lang="en-US" sz="1600" kern="1200">
                <a:solidFill>
                  <a:schemeClr val="tx1"/>
                </a:solidFill>
                <a:latin typeface="+mj-lt"/>
              </a:rPr>
              <a:t>Bots</a:t>
            </a:r>
          </a:p>
        </p:txBody>
      </p:sp>
      <p:sp>
        <p:nvSpPr>
          <p:cNvPr id="10" name="Rectangle 9">
            <a:extLst>
              <a:ext uri="{FF2B5EF4-FFF2-40B4-BE49-F238E27FC236}">
                <a16:creationId xmlns:a16="http://schemas.microsoft.com/office/drawing/2014/main" id="{BEFD1A9A-4A37-4E71-BC70-E9E28255DCA9}"/>
              </a:ext>
            </a:extLst>
          </p:cNvPr>
          <p:cNvSpPr/>
          <p:nvPr/>
        </p:nvSpPr>
        <p:spPr>
          <a:xfrm>
            <a:off x="588962" y="4705723"/>
            <a:ext cx="4918631" cy="450507"/>
          </a:xfrm>
          <a:prstGeom prst="rect">
            <a:avLst/>
          </a:prstGeom>
          <a:solidFill>
            <a:schemeClr val="bg1">
              <a:lumMod val="95000"/>
            </a:schemeClr>
          </a:solidFill>
          <a:ln w="19050">
            <a:solidFill>
              <a:srgbClr val="F2F2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629" tIns="91197" rIns="91197" bIns="91197" numCol="1" spcCol="1270" anchor="ctr" anchorCtr="0">
            <a:noAutofit/>
          </a:bodyPr>
          <a:lstStyle/>
          <a:p>
            <a:pPr lvl="0" defTabSz="800100">
              <a:spcBef>
                <a:spcPct val="0"/>
              </a:spcBef>
              <a:spcAft>
                <a:spcPct val="35000"/>
              </a:spcAft>
            </a:pPr>
            <a:r>
              <a:rPr lang="en-US" sz="1600" dirty="0">
                <a:solidFill>
                  <a:schemeClr val="tx1"/>
                </a:solidFill>
                <a:latin typeface="+mj-lt"/>
              </a:rPr>
              <a:t>Messaging-</a:t>
            </a:r>
            <a:r>
              <a:rPr lang="en-US" sz="1600" dirty="0" err="1">
                <a:solidFill>
                  <a:schemeClr val="tx1"/>
                </a:solidFill>
                <a:latin typeface="+mj-lt"/>
              </a:rPr>
              <a:t>Erweiterungen</a:t>
            </a:r>
            <a:endParaRPr lang="en-US" sz="1600" kern="1200" dirty="0">
              <a:solidFill>
                <a:schemeClr val="tx1"/>
              </a:solidFill>
              <a:latin typeface="+mj-lt"/>
            </a:endParaRPr>
          </a:p>
        </p:txBody>
      </p:sp>
      <p:sp>
        <p:nvSpPr>
          <p:cNvPr id="11" name="Rectangle 10">
            <a:extLst>
              <a:ext uri="{FF2B5EF4-FFF2-40B4-BE49-F238E27FC236}">
                <a16:creationId xmlns:a16="http://schemas.microsoft.com/office/drawing/2014/main" id="{0FDCD2ED-580A-4B47-A710-2D2B5AFEF86B}"/>
              </a:ext>
            </a:extLst>
          </p:cNvPr>
          <p:cNvSpPr/>
          <p:nvPr/>
        </p:nvSpPr>
        <p:spPr>
          <a:xfrm>
            <a:off x="588962" y="5255621"/>
            <a:ext cx="4918631" cy="450507"/>
          </a:xfrm>
          <a:prstGeom prst="rect">
            <a:avLst/>
          </a:prstGeom>
          <a:solidFill>
            <a:schemeClr val="bg1">
              <a:lumMod val="95000"/>
            </a:schemeClr>
          </a:solidFill>
          <a:ln w="19050">
            <a:solidFill>
              <a:srgbClr val="F2F2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629" tIns="91197" rIns="91197" bIns="91197" numCol="1" spcCol="1270" anchor="ctr" anchorCtr="0">
            <a:noAutofit/>
          </a:bodyPr>
          <a:lstStyle/>
          <a:p>
            <a:pPr lvl="0" defTabSz="800100">
              <a:spcBef>
                <a:spcPct val="0"/>
              </a:spcBef>
              <a:spcAft>
                <a:spcPct val="35000"/>
              </a:spcAft>
            </a:pPr>
            <a:r>
              <a:rPr lang="en-US" sz="1600" dirty="0" err="1">
                <a:solidFill>
                  <a:schemeClr val="tx1"/>
                </a:solidFill>
                <a:latin typeface="+mj-lt"/>
              </a:rPr>
              <a:t>Registerkarten</a:t>
            </a:r>
            <a:endParaRPr lang="en-US" sz="1600" kern="1200" dirty="0">
              <a:solidFill>
                <a:schemeClr val="tx1"/>
              </a:solidFill>
              <a:latin typeface="+mj-lt"/>
            </a:endParaRPr>
          </a:p>
        </p:txBody>
      </p:sp>
      <p:sp>
        <p:nvSpPr>
          <p:cNvPr id="12" name="Rectangle 11">
            <a:extLst>
              <a:ext uri="{FF2B5EF4-FFF2-40B4-BE49-F238E27FC236}">
                <a16:creationId xmlns:a16="http://schemas.microsoft.com/office/drawing/2014/main" id="{19A63F7E-2B76-4876-88D8-CC437646CBFA}"/>
              </a:ext>
            </a:extLst>
          </p:cNvPr>
          <p:cNvSpPr/>
          <p:nvPr/>
        </p:nvSpPr>
        <p:spPr>
          <a:xfrm>
            <a:off x="588962" y="5805520"/>
            <a:ext cx="4918631" cy="450507"/>
          </a:xfrm>
          <a:prstGeom prst="rect">
            <a:avLst/>
          </a:prstGeom>
          <a:solidFill>
            <a:schemeClr val="bg1">
              <a:lumMod val="95000"/>
            </a:schemeClr>
          </a:solidFill>
          <a:ln w="19050">
            <a:solidFill>
              <a:srgbClr val="F2F2F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8629" tIns="91197" rIns="91197" bIns="91197" numCol="1" spcCol="1270" anchor="ctr" anchorCtr="0">
            <a:noAutofit/>
          </a:bodyPr>
          <a:lstStyle/>
          <a:p>
            <a:pPr marL="0" lvl="0" indent="0" algn="l" defTabSz="800100">
              <a:spcBef>
                <a:spcPct val="0"/>
              </a:spcBef>
              <a:spcAft>
                <a:spcPct val="35000"/>
              </a:spcAft>
              <a:buNone/>
            </a:pPr>
            <a:r>
              <a:rPr lang="en-US" sz="1600" kern="1200">
                <a:solidFill>
                  <a:schemeClr val="tx1"/>
                </a:solidFill>
                <a:latin typeface="+mj-lt"/>
              </a:rPr>
              <a:t>Connectors</a:t>
            </a:r>
          </a:p>
        </p:txBody>
      </p:sp>
      <p:pic>
        <p:nvPicPr>
          <p:cNvPr id="2" name="Picture 1" descr="Screenshot of Microsoft Teams">
            <a:extLst>
              <a:ext uri="{FF2B5EF4-FFF2-40B4-BE49-F238E27FC236}">
                <a16:creationId xmlns:a16="http://schemas.microsoft.com/office/drawing/2014/main" id="{F1EA9298-E2A1-4BB5-A5BD-B3DBC149E23C}"/>
              </a:ext>
            </a:extLst>
          </p:cNvPr>
          <p:cNvPicPr>
            <a:picLocks noChangeAspect="1"/>
          </p:cNvPicPr>
          <p:nvPr/>
        </p:nvPicPr>
        <p:blipFill rotWithShape="1">
          <a:blip r:embed="rId2"/>
          <a:srcRect l="907" t="3335" r="-1224" b="-2162"/>
          <a:stretch/>
        </p:blipFill>
        <p:spPr>
          <a:xfrm>
            <a:off x="5612860" y="1428750"/>
            <a:ext cx="6226664" cy="4827278"/>
          </a:xfrm>
          <a:prstGeom prst="rect">
            <a:avLst/>
          </a:prstGeom>
          <a:ln w="19050">
            <a:solidFill>
              <a:schemeClr val="accent1"/>
            </a:solidFill>
          </a:ln>
        </p:spPr>
      </p:pic>
    </p:spTree>
    <p:extLst>
      <p:ext uri="{BB962C8B-B14F-4D97-AF65-F5344CB8AC3E}">
        <p14:creationId xmlns:p14="http://schemas.microsoft.com/office/powerpoint/2010/main" val="26727423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40F0A-1C71-427E-A68E-1A01F18574C1}"/>
              </a:ext>
            </a:extLst>
          </p:cNvPr>
          <p:cNvSpPr>
            <a:spLocks noGrp="1"/>
          </p:cNvSpPr>
          <p:nvPr>
            <p:ph type="title"/>
          </p:nvPr>
        </p:nvSpPr>
        <p:spPr>
          <a:xfrm>
            <a:off x="617537" y="326367"/>
            <a:ext cx="11239464" cy="439465"/>
          </a:xfrm>
        </p:spPr>
        <p:txBody>
          <a:bodyPr>
            <a:normAutofit fontScale="90000"/>
          </a:bodyPr>
          <a:lstStyle/>
          <a:p>
            <a:pPr algn="l"/>
            <a:r>
              <a:rPr lang="en-US" dirty="0"/>
              <a:t>Microsoft Teams Integration </a:t>
            </a:r>
            <a:r>
              <a:rPr lang="en-US" dirty="0" err="1"/>
              <a:t>mit</a:t>
            </a:r>
            <a:r>
              <a:rPr lang="en-US" dirty="0"/>
              <a:t> Microsoft 365 (2/5)</a:t>
            </a:r>
          </a:p>
        </p:txBody>
      </p:sp>
      <p:sp>
        <p:nvSpPr>
          <p:cNvPr id="3" name="Rectangle 2">
            <a:extLst>
              <a:ext uri="{FF2B5EF4-FFF2-40B4-BE49-F238E27FC236}">
                <a16:creationId xmlns:a16="http://schemas.microsoft.com/office/drawing/2014/main" id="{6DECD9B6-4EAD-4449-A56D-0520E888FAE2}"/>
              </a:ext>
            </a:extLst>
          </p:cNvPr>
          <p:cNvSpPr>
            <a:spLocks/>
          </p:cNvSpPr>
          <p:nvPr/>
        </p:nvSpPr>
        <p:spPr>
          <a:xfrm>
            <a:off x="579437" y="1446557"/>
            <a:ext cx="11277602" cy="1393920"/>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mj-lt"/>
                <a:cs typeface="Segoe UI" pitchFamily="34" charset="0"/>
              </a:rPr>
              <a:t>Outlook</a:t>
            </a:r>
          </a:p>
        </p:txBody>
      </p:sp>
      <p:sp>
        <p:nvSpPr>
          <p:cNvPr id="4" name="Freeform: Shape 5">
            <a:extLst>
              <a:ext uri="{FF2B5EF4-FFF2-40B4-BE49-F238E27FC236}">
                <a16:creationId xmlns:a16="http://schemas.microsoft.com/office/drawing/2014/main" id="{2EF8AEE1-780D-4463-83E3-D2FE3B2BDCB0}"/>
              </a:ext>
            </a:extLst>
          </p:cNvPr>
          <p:cNvSpPr/>
          <p:nvPr/>
        </p:nvSpPr>
        <p:spPr>
          <a:xfrm>
            <a:off x="701815" y="1974715"/>
            <a:ext cx="3604309" cy="739302"/>
          </a:xfrm>
          <a:prstGeom prst="rect">
            <a:avLst/>
          </a:prstGeom>
          <a:solidFill>
            <a:schemeClr val="bg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131" tIns="86131" rIns="86131" bIns="86131" numCol="1" spcCol="1270" anchor="ctr" anchorCtr="0">
            <a:noAutofit/>
          </a:bodyPr>
          <a:lstStyle/>
          <a:p>
            <a:pPr lvl="0" algn="ctr" defTabSz="755650">
              <a:lnSpc>
                <a:spcPct val="90000"/>
              </a:lnSpc>
              <a:spcBef>
                <a:spcPct val="0"/>
              </a:spcBef>
              <a:spcAft>
                <a:spcPct val="35000"/>
              </a:spcAft>
            </a:pPr>
            <a:r>
              <a:rPr lang="en-US" dirty="0" err="1">
                <a:solidFill>
                  <a:schemeClr val="tx1"/>
                </a:solidFill>
              </a:rPr>
              <a:t>Freigeben</a:t>
            </a:r>
            <a:r>
              <a:rPr lang="en-US" dirty="0">
                <a:solidFill>
                  <a:schemeClr val="tx1"/>
                </a:solidFill>
              </a:rPr>
              <a:t> </a:t>
            </a:r>
            <a:r>
              <a:rPr lang="en-US" dirty="0" err="1">
                <a:solidFill>
                  <a:schemeClr val="tx1"/>
                </a:solidFill>
              </a:rPr>
              <a:t>für</a:t>
            </a:r>
            <a:r>
              <a:rPr lang="en-US" dirty="0">
                <a:solidFill>
                  <a:schemeClr val="tx1"/>
                </a:solidFill>
              </a:rPr>
              <a:t> Outlook</a:t>
            </a:r>
            <a:endParaRPr lang="en-IN" kern="1200" dirty="0">
              <a:solidFill>
                <a:schemeClr val="tx1"/>
              </a:solidFill>
            </a:endParaRPr>
          </a:p>
        </p:txBody>
      </p:sp>
      <p:sp>
        <p:nvSpPr>
          <p:cNvPr id="20" name="Freeform: Shape 6">
            <a:extLst>
              <a:ext uri="{FF2B5EF4-FFF2-40B4-BE49-F238E27FC236}">
                <a16:creationId xmlns:a16="http://schemas.microsoft.com/office/drawing/2014/main" id="{088DEDFF-29C9-46A3-8F3F-C1A68BE203AB}"/>
              </a:ext>
            </a:extLst>
          </p:cNvPr>
          <p:cNvSpPr/>
          <p:nvPr/>
        </p:nvSpPr>
        <p:spPr>
          <a:xfrm>
            <a:off x="4416083" y="1974715"/>
            <a:ext cx="3604309" cy="73930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131" tIns="86131" rIns="86131" bIns="86131" numCol="1" spcCol="1270" anchor="ctr" anchorCtr="0">
            <a:noAutofit/>
          </a:bodyPr>
          <a:lstStyle/>
          <a:p>
            <a:pPr lvl="0" algn="ctr" defTabSz="755650">
              <a:lnSpc>
                <a:spcPct val="90000"/>
              </a:lnSpc>
              <a:spcBef>
                <a:spcPct val="0"/>
              </a:spcBef>
              <a:spcAft>
                <a:spcPct val="35000"/>
              </a:spcAft>
            </a:pPr>
            <a:r>
              <a:rPr lang="en-US" dirty="0" err="1">
                <a:solidFill>
                  <a:schemeClr val="tx1"/>
                </a:solidFill>
              </a:rPr>
              <a:t>Teilen</a:t>
            </a:r>
            <a:r>
              <a:rPr lang="en-US" dirty="0">
                <a:solidFill>
                  <a:schemeClr val="tx1"/>
                </a:solidFill>
              </a:rPr>
              <a:t> </a:t>
            </a:r>
            <a:r>
              <a:rPr lang="en-US" dirty="0" err="1">
                <a:solidFill>
                  <a:schemeClr val="tx1"/>
                </a:solidFill>
              </a:rPr>
              <a:t>für</a:t>
            </a:r>
            <a:r>
              <a:rPr lang="en-US" dirty="0">
                <a:solidFill>
                  <a:schemeClr val="tx1"/>
                </a:solidFill>
              </a:rPr>
              <a:t> Teams</a:t>
            </a:r>
            <a:endParaRPr lang="en-IN" kern="1200" dirty="0">
              <a:solidFill>
                <a:schemeClr val="tx1"/>
              </a:solidFill>
            </a:endParaRPr>
          </a:p>
        </p:txBody>
      </p:sp>
      <p:sp>
        <p:nvSpPr>
          <p:cNvPr id="24" name="Freeform: Shape 13">
            <a:extLst>
              <a:ext uri="{FF2B5EF4-FFF2-40B4-BE49-F238E27FC236}">
                <a16:creationId xmlns:a16="http://schemas.microsoft.com/office/drawing/2014/main" id="{B051A1B9-C235-4F92-B8D0-F94EB1169A76}"/>
              </a:ext>
            </a:extLst>
          </p:cNvPr>
          <p:cNvSpPr/>
          <p:nvPr/>
        </p:nvSpPr>
        <p:spPr>
          <a:xfrm>
            <a:off x="8130352" y="1974715"/>
            <a:ext cx="3604309" cy="739302"/>
          </a:xfrm>
          <a:prstGeom prst="rect">
            <a:avLst/>
          </a:pr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6131" tIns="86131" rIns="86131" bIns="86131" numCol="1" spcCol="1270" anchor="ctr" anchorCtr="0">
            <a:noAutofit/>
          </a:bodyPr>
          <a:lstStyle/>
          <a:p>
            <a:pPr lvl="0" algn="ctr" defTabSz="755650">
              <a:lnSpc>
                <a:spcPct val="90000"/>
              </a:lnSpc>
              <a:spcBef>
                <a:spcPct val="0"/>
              </a:spcBef>
              <a:spcAft>
                <a:spcPct val="35000"/>
              </a:spcAft>
            </a:pPr>
            <a:r>
              <a:rPr lang="de-DE" dirty="0">
                <a:solidFill>
                  <a:schemeClr val="tx1"/>
                </a:solidFill>
              </a:rPr>
              <a:t>Umsetzbare </a:t>
            </a:r>
            <a:r>
              <a:rPr lang="de-DE" dirty="0" err="1">
                <a:solidFill>
                  <a:schemeClr val="tx1"/>
                </a:solidFill>
              </a:rPr>
              <a:t>e-Mails</a:t>
            </a:r>
            <a:r>
              <a:rPr lang="de-DE" dirty="0">
                <a:solidFill>
                  <a:schemeClr val="tx1"/>
                </a:solidFill>
              </a:rPr>
              <a:t> über verpasste Aktivitäten</a:t>
            </a:r>
            <a:endParaRPr lang="en-IN" kern="1200" dirty="0">
              <a:solidFill>
                <a:schemeClr val="tx1"/>
              </a:solidFill>
            </a:endParaRPr>
          </a:p>
        </p:txBody>
      </p:sp>
      <p:sp>
        <p:nvSpPr>
          <p:cNvPr id="10" name="Rectangle 9">
            <a:extLst>
              <a:ext uri="{FF2B5EF4-FFF2-40B4-BE49-F238E27FC236}">
                <a16:creationId xmlns:a16="http://schemas.microsoft.com/office/drawing/2014/main" id="{6EB34AEA-5D10-4A85-B448-7B41427FDBA4}"/>
              </a:ext>
            </a:extLst>
          </p:cNvPr>
          <p:cNvSpPr/>
          <p:nvPr/>
        </p:nvSpPr>
        <p:spPr>
          <a:xfrm>
            <a:off x="600060" y="2951543"/>
            <a:ext cx="3669571" cy="343318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dirty="0">
              <a:solidFill>
                <a:schemeClr val="accent1"/>
              </a:solidFill>
              <a:latin typeface="+mj-lt"/>
              <a:cs typeface="Segoe UI" pitchFamily="34" charset="0"/>
            </a:endParaRPr>
          </a:p>
        </p:txBody>
      </p:sp>
      <p:pic>
        <p:nvPicPr>
          <p:cNvPr id="7" name="Picture 6" descr="Screenshot of Teams and the option &quot;Share to Outlook&quot; is highlighed">
            <a:extLst>
              <a:ext uri="{FF2B5EF4-FFF2-40B4-BE49-F238E27FC236}">
                <a16:creationId xmlns:a16="http://schemas.microsoft.com/office/drawing/2014/main" id="{0D1B3135-3920-4835-82D1-DD83EC6F1567}"/>
              </a:ext>
            </a:extLst>
          </p:cNvPr>
          <p:cNvPicPr>
            <a:picLocks/>
          </p:cNvPicPr>
          <p:nvPr/>
        </p:nvPicPr>
        <p:blipFill rotWithShape="1">
          <a:blip r:embed="rId3"/>
          <a:srcRect l="482" t="-7496" r="67822" b="-5357"/>
          <a:stretch/>
        </p:blipFill>
        <p:spPr>
          <a:xfrm>
            <a:off x="774993" y="3105667"/>
            <a:ext cx="3319704" cy="2927858"/>
          </a:xfrm>
          <a:prstGeom prst="rect">
            <a:avLst/>
          </a:prstGeom>
          <a:ln w="19050">
            <a:noFill/>
          </a:ln>
        </p:spPr>
      </p:pic>
      <p:sp>
        <p:nvSpPr>
          <p:cNvPr id="11" name="Rectangle 10">
            <a:extLst>
              <a:ext uri="{FF2B5EF4-FFF2-40B4-BE49-F238E27FC236}">
                <a16:creationId xmlns:a16="http://schemas.microsoft.com/office/drawing/2014/main" id="{771616CF-41BA-41FF-820A-F90E112B09C2}"/>
              </a:ext>
            </a:extLst>
          </p:cNvPr>
          <p:cNvSpPr/>
          <p:nvPr/>
        </p:nvSpPr>
        <p:spPr>
          <a:xfrm>
            <a:off x="4385006" y="2951543"/>
            <a:ext cx="3669571" cy="343318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dirty="0">
              <a:solidFill>
                <a:schemeClr val="accent1"/>
              </a:solidFill>
              <a:latin typeface="+mj-lt"/>
              <a:cs typeface="Segoe UI" pitchFamily="34" charset="0"/>
            </a:endParaRPr>
          </a:p>
        </p:txBody>
      </p:sp>
      <p:pic>
        <p:nvPicPr>
          <p:cNvPr id="8" name="Picture 7" descr="Screenshot of Outlook and the option &quot;Share to Teams&quot; is highlighed">
            <a:extLst>
              <a:ext uri="{FF2B5EF4-FFF2-40B4-BE49-F238E27FC236}">
                <a16:creationId xmlns:a16="http://schemas.microsoft.com/office/drawing/2014/main" id="{166B2FA1-CDA6-4379-931F-C33CC5B93020}"/>
              </a:ext>
            </a:extLst>
          </p:cNvPr>
          <p:cNvPicPr>
            <a:picLocks/>
          </p:cNvPicPr>
          <p:nvPr/>
        </p:nvPicPr>
        <p:blipFill rotWithShape="1">
          <a:blip r:embed="rId3"/>
          <a:srcRect l="32524" t="-7496" r="33292" b="-5357"/>
          <a:stretch/>
        </p:blipFill>
        <p:spPr>
          <a:xfrm>
            <a:off x="4560486" y="3319679"/>
            <a:ext cx="3318610" cy="2713846"/>
          </a:xfrm>
          <a:prstGeom prst="rect">
            <a:avLst/>
          </a:prstGeom>
          <a:ln w="19050">
            <a:noFill/>
          </a:ln>
        </p:spPr>
      </p:pic>
      <p:sp>
        <p:nvSpPr>
          <p:cNvPr id="12" name="Rectangle 11">
            <a:extLst>
              <a:ext uri="{FF2B5EF4-FFF2-40B4-BE49-F238E27FC236}">
                <a16:creationId xmlns:a16="http://schemas.microsoft.com/office/drawing/2014/main" id="{59BA860D-5BE0-4BB7-9A1B-B5A4C2FD8960}"/>
              </a:ext>
            </a:extLst>
          </p:cNvPr>
          <p:cNvSpPr/>
          <p:nvPr/>
        </p:nvSpPr>
        <p:spPr>
          <a:xfrm>
            <a:off x="8169953" y="2951543"/>
            <a:ext cx="3669571" cy="343318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dirty="0">
              <a:solidFill>
                <a:schemeClr val="accent1"/>
              </a:solidFill>
              <a:latin typeface="+mj-lt"/>
              <a:cs typeface="Segoe UI" pitchFamily="34" charset="0"/>
            </a:endParaRPr>
          </a:p>
        </p:txBody>
      </p:sp>
      <p:pic>
        <p:nvPicPr>
          <p:cNvPr id="9" name="Picture 8" descr="Screenshot of Outlook where the Microsoft Teams activities cis integrated">
            <a:extLst>
              <a:ext uri="{FF2B5EF4-FFF2-40B4-BE49-F238E27FC236}">
                <a16:creationId xmlns:a16="http://schemas.microsoft.com/office/drawing/2014/main" id="{03A1E71B-E14E-49D4-97DD-8AF014BD750A}"/>
              </a:ext>
            </a:extLst>
          </p:cNvPr>
          <p:cNvPicPr>
            <a:picLocks/>
          </p:cNvPicPr>
          <p:nvPr/>
        </p:nvPicPr>
        <p:blipFill rotWithShape="1">
          <a:blip r:embed="rId3"/>
          <a:srcRect l="66816" t="-7496" r="-479" b="-5357"/>
          <a:stretch/>
        </p:blipFill>
        <p:spPr>
          <a:xfrm>
            <a:off x="8402079" y="3371787"/>
            <a:ext cx="3205318" cy="2661738"/>
          </a:xfrm>
          <a:prstGeom prst="rect">
            <a:avLst/>
          </a:prstGeom>
          <a:ln w="19050">
            <a:noFill/>
          </a:ln>
        </p:spPr>
      </p:pic>
    </p:spTree>
    <p:extLst>
      <p:ext uri="{BB962C8B-B14F-4D97-AF65-F5344CB8AC3E}">
        <p14:creationId xmlns:p14="http://schemas.microsoft.com/office/powerpoint/2010/main" val="3557908007"/>
      </p:ext>
    </p:extLst>
  </p:cSld>
  <p:clrMapOvr>
    <a:masterClrMapping/>
  </p:clrMapOvr>
  <p:transition>
    <p:fade/>
  </p:transition>
</p:sld>
</file>

<file path=ppt/theme/theme1.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2.xml><?xml version="1.0" encoding="utf-8"?>
<a:theme xmlns:a="http://schemas.openxmlformats.org/drawingml/2006/main" name="Windows Server 8">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6" ma:contentTypeDescription="Create a new document." ma:contentTypeScope="" ma:versionID="746257e1c0fe7a193b50a095ef0cf23b">
  <xsd:schema xmlns:xsd="http://www.w3.org/2001/XMLSchema" xmlns:xs="http://www.w3.org/2001/XMLSchema" xmlns:p="http://schemas.microsoft.com/office/2006/metadata/properties" xmlns:ns1="http://schemas.microsoft.com/sharepoint/v3" xmlns:ns2="0aa551a1-3cd1-453b-b985-d0d43f91ae14" targetNamespace="http://schemas.microsoft.com/office/2006/metadata/properties" ma:root="true" ma:fieldsID="679c3d1da17c3f50555982f083aaba9b" ns1:_="" ns2:_="">
    <xsd:import namespace="http://schemas.microsoft.com/sharepoint/v3"/>
    <xsd:import namespace="0aa551a1-3cd1-453b-b985-d0d43f91ae1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1159224-84EA-42F2-9EF4-94C2BC0BA5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10db0749-eddb-4627-97e5-bcd86b41c8cd"/>
    <ds:schemaRef ds:uri="http://purl.org/dc/dcmitype/"/>
    <ds:schemaRef ds:uri="a4bc753f-e3bb-4cba-8373-da173ea1515c"/>
    <ds:schemaRef ds:uri="http://www.w3.org/XML/1998/namespace"/>
    <ds:schemaRef ds:uri="http://purl.org/dc/term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2528</Words>
  <Application>Microsoft Office PowerPoint</Application>
  <PresentationFormat>Benutzerdefiniert</PresentationFormat>
  <Paragraphs>312</Paragraphs>
  <Slides>40</Slides>
  <Notes>28</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40</vt:i4>
      </vt:variant>
    </vt:vector>
  </HeadingPairs>
  <TitlesOfParts>
    <vt:vector size="50" baseType="lpstr">
      <vt:lpstr>Arial</vt:lpstr>
      <vt:lpstr>Calibri</vt:lpstr>
      <vt:lpstr>Consolas</vt:lpstr>
      <vt:lpstr>Segoe UI</vt:lpstr>
      <vt:lpstr>Segoe UI Light</vt:lpstr>
      <vt:lpstr>Segoe UI Semibold</vt:lpstr>
      <vt:lpstr>Sony Music Sans Light</vt:lpstr>
      <vt:lpstr>Wingdings</vt:lpstr>
      <vt:lpstr>1_LIGHT GRAY TEMPLATE</vt:lpstr>
      <vt:lpstr>Windows Server 8</vt:lpstr>
      <vt:lpstr>MS Teams – Übersicht Grundlagen</vt:lpstr>
      <vt:lpstr>Remigiusz Suszkiewicz (B.A.)</vt:lpstr>
      <vt:lpstr>Modul 1: Einführung in MS Teams</vt:lpstr>
      <vt:lpstr>Modul 1 Agenda</vt:lpstr>
      <vt:lpstr>Lektion 1: Überblick über Microsoft Teams </vt:lpstr>
      <vt:lpstr>Einführung in die Lerninhalte</vt:lpstr>
      <vt:lpstr>Übersicht über Microsoft Teams
</vt:lpstr>
      <vt:lpstr>Microsoft Teams Integration mit Microsoft 365 (1/5)</vt:lpstr>
      <vt:lpstr>Microsoft Teams Integration mit Microsoft 365 (2/5)</vt:lpstr>
      <vt:lpstr>PowerPoint-Präsentation</vt:lpstr>
      <vt:lpstr>Microsoft Teams Integration mit Microsoft 365 (4/5)</vt:lpstr>
      <vt:lpstr>Microsoft Teams Integration mit Microsoft 365 (5/5)</vt:lpstr>
      <vt:lpstr>Microsoft Teams Integration mit der Power Plattform (1/5)</vt:lpstr>
      <vt:lpstr>Microsoft Teams Integration mit der Power Plattform (2/5)</vt:lpstr>
      <vt:lpstr>Microsoft Teams Integration mit der Power Plattform (3/5)</vt:lpstr>
      <vt:lpstr>Microsoft Teams Integration mit der Power Plattform (4/5)</vt:lpstr>
      <vt:lpstr>Microsoft Teams Integration mit der Power Plattform (5/5)</vt:lpstr>
      <vt:lpstr>Übersicht über die Microsoft Teams-Architektur (1/2)</vt:lpstr>
      <vt:lpstr>Übersicht über die Microsoft Teams-Architektur (2/2)</vt:lpstr>
      <vt:lpstr>Microsoft-Teams mit SharePoint und OneDrive</vt:lpstr>
      <vt:lpstr>Microsoft Teams mit Exchange</vt:lpstr>
      <vt:lpstr>Microsoft Teams mit Telefonie</vt:lpstr>
      <vt:lpstr>Lektion 2: Überblick über Sicherheit und Compliance in Microsoft Teams</vt:lpstr>
      <vt:lpstr>Einführung in den Unterricht </vt:lpstr>
      <vt:lpstr>Überblick über die Administratorrollen von Teams</vt:lpstr>
      <vt:lpstr>Übersicht über Azure Active Directory</vt:lpstr>
      <vt:lpstr>Übersicht über die Microsoft 365-Gruppe</vt:lpstr>
      <vt:lpstr>Überblick über Sicherheit und Compliance in Microsoft Teams</vt:lpstr>
      <vt:lpstr>Lektion 3: Überblick über die Verwaltung von Microsoft-Teams</vt:lpstr>
      <vt:lpstr>Einführung in den Unterricht  </vt:lpstr>
      <vt:lpstr>Übersicht über den Rollout-Pfad (1/2)</vt:lpstr>
      <vt:lpstr>Übersicht über den Rollout-Pfad (2/2)</vt:lpstr>
      <vt:lpstr>Überblick über den Adoptionsplan</vt:lpstr>
      <vt:lpstr>Übersicht über die Teams-Lizenzierung </vt:lpstr>
      <vt:lpstr>Übersicht und Planung für Teams Governance</vt:lpstr>
      <vt:lpstr>Überblick über das Lifecycle Management</vt:lpstr>
      <vt:lpstr>Überblick über Teams-Management-Tools</vt:lpstr>
      <vt:lpstr>Übersicht der Teams-Clients </vt:lpstr>
      <vt:lpstr>Übung: Rollen verwalten und Teams erstellen</vt:lpstr>
      <vt:lpstr>Übungen zu Modul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Microsoft Teams in Microsoft 365</dc:title>
  <dc:creator>Evelyn Sheahan</dc:creator>
  <cp:lastModifiedBy>Remigiusz Suszkiewicz</cp:lastModifiedBy>
  <cp:revision>19</cp:revision>
  <dcterms:created xsi:type="dcterms:W3CDTF">2020-04-30T00:33:59Z</dcterms:created>
  <dcterms:modified xsi:type="dcterms:W3CDTF">2022-08-25T07:14:05Z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0x010100020305D32150D746ACEC7EE1F47590FB</vt:lpwstr>
  </property>
</Properties>
</file>